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20"/>
  </p:notesMasterIdLst>
  <p:sldIdLst>
    <p:sldId id="256" r:id="rId7"/>
    <p:sldId id="2969" r:id="rId8"/>
    <p:sldId id="2964" r:id="rId9"/>
    <p:sldId id="2965" r:id="rId10"/>
    <p:sldId id="2963" r:id="rId11"/>
    <p:sldId id="2961" r:id="rId12"/>
    <p:sldId id="2966" r:id="rId13"/>
    <p:sldId id="2968" r:id="rId14"/>
    <p:sldId id="2958" r:id="rId15"/>
    <p:sldId id="2971" r:id="rId16"/>
    <p:sldId id="2967" r:id="rId17"/>
    <p:sldId id="2970" r:id="rId18"/>
    <p:sldId id="258" r:id="rId19"/>
  </p:sldIdLst>
  <p:sldSz cx="12192000" cy="6858000"/>
  <p:notesSz cx="6858000" cy="9144000"/>
  <p:embeddedFontLst>
    <p:embeddedFont>
      <p:font typeface="Cera" panose="020B060402020202020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Bold" panose="00000800000000000000" charset="0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89" userDrawn="1">
          <p15:clr>
            <a:srgbClr val="A4A3A4"/>
          </p15:clr>
        </p15:guide>
        <p15:guide id="2" pos="5677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43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F1921E-EC51-A82A-F8BC-581BA259193C}" name="Fernanda Zamboni | Machado Meyer Advogados" initials="FZ|MMA" userId="S::FZA@machadomeyer.com.br::2d1d4ee8-85f6-467d-9f29-1c198b1abfe4" providerId="AD"/>
  <p188:author id="{B4CEA6EE-8125-2F6F-309C-DF4B7C37E5B6}" name="Luciane Satie | Machado Meyer Advogados" initials="LS|MMA" userId="S::sat@machadomeyer.com.br::45f62445-2b07-4e82-93fe-ea8bb4f9e5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361"/>
    <a:srgbClr val="3C69AF"/>
    <a:srgbClr val="7395D3"/>
    <a:srgbClr val="F6D87D"/>
    <a:srgbClr val="5B9BD5"/>
    <a:srgbClr val="0F45B1"/>
    <a:srgbClr val="14344E"/>
    <a:srgbClr val="D9D9D9"/>
    <a:srgbClr val="FFE811"/>
    <a:srgbClr val="FA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8"/>
      </p:cViewPr>
      <p:guideLst>
        <p:guide pos="4089"/>
        <p:guide pos="5677"/>
        <p:guide orient="horz" pos="2160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9" Type="http://schemas.microsoft.com/office/2018/10/relationships/authors" Target="author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3072-B371-4F02-ABE1-699DD30E0657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3BDC-AB06-4CF2-8AC2-C46F24DC69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1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39A52-5D0A-BAE0-DB30-055DEA0C5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F40EDE6-8E51-65E6-56E2-347E1C5E1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E88DC17-AEE7-9F5E-199B-CC24D7DC0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34C63C-C7A4-9AFD-87FC-75AB7BCBB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8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708B7-ED8F-3F98-11B0-4F62BC830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D510AB3-8BBE-2B7B-7124-D47593338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A510D1C-B318-4F0C-C6CE-AE6E17078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E81140-A68D-779C-33B9-25C183D5B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39A52-5D0A-BAE0-DB30-055DEA0C5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F40EDE6-8E51-65E6-56E2-347E1C5E1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E88DC17-AEE7-9F5E-199B-CC24D7DC0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34C63C-C7A4-9AFD-87FC-75AB7BCBB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9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C1E3D-0833-B4A8-E5CF-76E0AA64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FC2EFA-D1A2-157D-020B-99C48FD0A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BA0690-3896-3FC5-362B-A23E86863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F25C36-C7A4-AFFB-5A95-D48B229E3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1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86719-632D-872C-F46F-7CE4BA5A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C01C21-6E60-2BBF-A5BF-406CF4749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093AFC-9C60-19CD-EC5B-58A861D6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730052-3343-02C8-4656-121F9FA7B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6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C1E3D-0833-B4A8-E5CF-76E0AA64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FC2EFA-D1A2-157D-020B-99C48FD0A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BA0690-3896-3FC5-362B-A23E86863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F25C36-C7A4-AFFB-5A95-D48B229E3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6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A5332-98EE-4EE1-CFDF-8F8CADE5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3ADA4B0-AC72-085B-1D24-1C56D797F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4200AE3-BBF6-AC3A-FDC4-7279DFC06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2F725F-413C-5ED6-0D29-FAD2DD03C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7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C2CC0-4CFA-48EC-AD5E-8EEB3C859610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7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1500"/>
            <a:ext cx="11506200" cy="72076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33325"/>
            <a:ext cx="5581650" cy="47817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452" y="1733325"/>
            <a:ext cx="5581648" cy="47817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94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1500"/>
            <a:ext cx="11338147" cy="72076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10465"/>
            <a:ext cx="5581650" cy="480463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4034" y="1710465"/>
            <a:ext cx="5581650" cy="44664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E1A63A5E-0C59-8175-93DA-10B2582DC8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91003" y="6390000"/>
            <a:ext cx="67468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4093"/>
            <a:ext cx="11506199" cy="72076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46677"/>
            <a:ext cx="5581650" cy="47684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4035" y="1746677"/>
            <a:ext cx="5565066" cy="476842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00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571500"/>
            <a:ext cx="11506199" cy="97537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4572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730875"/>
            <a:ext cx="3714963" cy="4784223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38518" y="1730876"/>
            <a:ext cx="3714963" cy="4784223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134136" y="1730876"/>
            <a:ext cx="3714964" cy="4784223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70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1500"/>
            <a:ext cx="11522783" cy="720762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pt-BR" sz="2600" u="none" kern="1200" dirty="0">
                <a:solidFill>
                  <a:srgbClr val="5458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44084"/>
            <a:ext cx="11506200" cy="477101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Aft>
                <a:spcPts val="600"/>
              </a:spcAft>
              <a:defRPr sz="1400"/>
            </a:lvl2pPr>
            <a:lvl3pPr>
              <a:lnSpc>
                <a:spcPct val="100000"/>
              </a:lnSpc>
              <a:spcAft>
                <a:spcPts val="600"/>
              </a:spcAft>
              <a:defRPr sz="1400"/>
            </a:lvl3pPr>
            <a:lvl4pPr>
              <a:lnSpc>
                <a:spcPct val="100000"/>
              </a:lnSpc>
              <a:spcAft>
                <a:spcPts val="600"/>
              </a:spcAft>
              <a:defRPr sz="1400"/>
            </a:lvl4pPr>
            <a:lvl5pPr>
              <a:lnSpc>
                <a:spcPct val="100000"/>
              </a:lnSpc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75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2900" y="571500"/>
            <a:ext cx="6304790" cy="136485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420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36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71500"/>
            <a:ext cx="5509848" cy="22073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pt-BR" sz="4200" u="none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36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7409638-F0B2-5145-5FCA-A65AEE5E812A}"/>
              </a:ext>
            </a:extLst>
          </p:cNvPr>
          <p:cNvSpPr/>
          <p:nvPr userDrawn="1"/>
        </p:nvSpPr>
        <p:spPr>
          <a:xfrm rot="385746">
            <a:off x="6334058" y="-182796"/>
            <a:ext cx="5502763" cy="7187940"/>
          </a:xfrm>
          <a:custGeom>
            <a:avLst/>
            <a:gdLst/>
            <a:ahLst/>
            <a:cxnLst/>
            <a:rect l="l" t="t" r="r" b="b"/>
            <a:pathLst>
              <a:path w="14048092" h="10781910">
                <a:moveTo>
                  <a:pt x="0" y="0"/>
                </a:moveTo>
                <a:lnTo>
                  <a:pt x="14048092" y="0"/>
                </a:lnTo>
                <a:lnTo>
                  <a:pt x="14048092" y="10781910"/>
                </a:lnTo>
                <a:lnTo>
                  <a:pt x="0" y="10781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0194"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B100FBB6-AFE9-47F1-DBB3-3474BBBB5DE0}"/>
              </a:ext>
            </a:extLst>
          </p:cNvPr>
          <p:cNvSpPr/>
          <p:nvPr userDrawn="1"/>
        </p:nvSpPr>
        <p:spPr>
          <a:xfrm rot="268013">
            <a:off x="6447273" y="-101878"/>
            <a:ext cx="5544014" cy="7187940"/>
          </a:xfrm>
          <a:custGeom>
            <a:avLst/>
            <a:gdLst/>
            <a:ahLst/>
            <a:cxnLst/>
            <a:rect l="l" t="t" r="r" b="b"/>
            <a:pathLst>
              <a:path w="14048092" h="10781910">
                <a:moveTo>
                  <a:pt x="0" y="0"/>
                </a:moveTo>
                <a:lnTo>
                  <a:pt x="14048092" y="0"/>
                </a:lnTo>
                <a:lnTo>
                  <a:pt x="14048092" y="10781910"/>
                </a:lnTo>
                <a:lnTo>
                  <a:pt x="0" y="107819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8928"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CC49D98-E9BA-9379-2754-2392310A2FB9}"/>
              </a:ext>
            </a:extLst>
          </p:cNvPr>
          <p:cNvSpPr/>
          <p:nvPr userDrawn="1"/>
        </p:nvSpPr>
        <p:spPr>
          <a:xfrm rot="142246">
            <a:off x="6653022" y="-13479"/>
            <a:ext cx="5301471" cy="7187940"/>
          </a:xfrm>
          <a:custGeom>
            <a:avLst/>
            <a:gdLst/>
            <a:ahLst/>
            <a:cxnLst/>
            <a:rect l="l" t="t" r="r" b="b"/>
            <a:pathLst>
              <a:path w="14048092" h="10781910">
                <a:moveTo>
                  <a:pt x="0" y="0"/>
                </a:moveTo>
                <a:lnTo>
                  <a:pt x="14048091" y="0"/>
                </a:lnTo>
                <a:lnTo>
                  <a:pt x="14048091" y="10781911"/>
                </a:lnTo>
                <a:lnTo>
                  <a:pt x="0" y="10781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6656"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1013330E-75C0-DA06-0F4E-3B6A465055AA}"/>
              </a:ext>
            </a:extLst>
          </p:cNvPr>
          <p:cNvGrpSpPr/>
          <p:nvPr userDrawn="1"/>
        </p:nvGrpSpPr>
        <p:grpSpPr>
          <a:xfrm>
            <a:off x="6752600" y="0"/>
            <a:ext cx="5439400" cy="6915954"/>
            <a:chOff x="0" y="0"/>
            <a:chExt cx="3482848" cy="4428285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944B048-6C81-6469-33E9-AEF924171AF6}"/>
                </a:ext>
              </a:extLst>
            </p:cNvPr>
            <p:cNvSpPr/>
            <p:nvPr/>
          </p:nvSpPr>
          <p:spPr>
            <a:xfrm>
              <a:off x="-3429" y="0"/>
              <a:ext cx="3486150" cy="4428157"/>
            </a:xfrm>
            <a:custGeom>
              <a:avLst/>
              <a:gdLst/>
              <a:ahLst/>
              <a:cxnLst/>
              <a:rect l="l" t="t" r="r" b="b"/>
              <a:pathLst>
                <a:path w="3486150" h="4428157">
                  <a:moveTo>
                    <a:pt x="2308733" y="0"/>
                  </a:moveTo>
                  <a:cubicBezTo>
                    <a:pt x="2203069" y="18707"/>
                    <a:pt x="2087626" y="81108"/>
                    <a:pt x="2019554" y="144791"/>
                  </a:cubicBezTo>
                  <a:cubicBezTo>
                    <a:pt x="1993138" y="169392"/>
                    <a:pt x="1972818" y="194891"/>
                    <a:pt x="1948688" y="223208"/>
                  </a:cubicBezTo>
                  <a:cubicBezTo>
                    <a:pt x="1906524" y="278177"/>
                    <a:pt x="1768094" y="542516"/>
                    <a:pt x="1716786" y="633875"/>
                  </a:cubicBezTo>
                  <a:cubicBezTo>
                    <a:pt x="1708150" y="652326"/>
                    <a:pt x="1700911" y="662961"/>
                    <a:pt x="1690243" y="681541"/>
                  </a:cubicBezTo>
                  <a:lnTo>
                    <a:pt x="881253" y="2162249"/>
                  </a:lnTo>
                  <a:cubicBezTo>
                    <a:pt x="872363" y="2178137"/>
                    <a:pt x="867410" y="2191207"/>
                    <a:pt x="858647" y="2207095"/>
                  </a:cubicBezTo>
                  <a:cubicBezTo>
                    <a:pt x="847979" y="2225675"/>
                    <a:pt x="840740" y="2236310"/>
                    <a:pt x="832104" y="2254761"/>
                  </a:cubicBezTo>
                  <a:lnTo>
                    <a:pt x="756158" y="2392376"/>
                  </a:lnTo>
                  <a:cubicBezTo>
                    <a:pt x="700659" y="2505774"/>
                    <a:pt x="615061" y="2649155"/>
                    <a:pt x="553593" y="2765500"/>
                  </a:cubicBezTo>
                  <a:lnTo>
                    <a:pt x="502539" y="2859422"/>
                  </a:lnTo>
                  <a:cubicBezTo>
                    <a:pt x="493903" y="2877873"/>
                    <a:pt x="486537" y="2887227"/>
                    <a:pt x="475869" y="2905806"/>
                  </a:cubicBezTo>
                  <a:cubicBezTo>
                    <a:pt x="432435" y="2994218"/>
                    <a:pt x="371729" y="3093777"/>
                    <a:pt x="326517" y="3184880"/>
                  </a:cubicBezTo>
                  <a:lnTo>
                    <a:pt x="275209" y="3276239"/>
                  </a:lnTo>
                  <a:cubicBezTo>
                    <a:pt x="264287" y="3292256"/>
                    <a:pt x="259334" y="3305325"/>
                    <a:pt x="250571" y="3322495"/>
                  </a:cubicBezTo>
                  <a:cubicBezTo>
                    <a:pt x="241808" y="3339665"/>
                    <a:pt x="234569" y="3350300"/>
                    <a:pt x="223901" y="3368880"/>
                  </a:cubicBezTo>
                  <a:cubicBezTo>
                    <a:pt x="208407" y="3401809"/>
                    <a:pt x="192532" y="3430896"/>
                    <a:pt x="174879" y="3462673"/>
                  </a:cubicBezTo>
                  <a:lnTo>
                    <a:pt x="123571" y="3554032"/>
                  </a:lnTo>
                  <a:cubicBezTo>
                    <a:pt x="52324" y="3672299"/>
                    <a:pt x="0" y="3822599"/>
                    <a:pt x="3556" y="3958292"/>
                  </a:cubicBezTo>
                  <a:lnTo>
                    <a:pt x="4699" y="3970978"/>
                  </a:lnTo>
                  <a:lnTo>
                    <a:pt x="5969" y="3984944"/>
                  </a:lnTo>
                  <a:lnTo>
                    <a:pt x="7239" y="4000192"/>
                  </a:lnTo>
                  <a:lnTo>
                    <a:pt x="8636" y="4016721"/>
                  </a:lnTo>
                  <a:cubicBezTo>
                    <a:pt x="30480" y="4174325"/>
                    <a:pt x="100330" y="4295924"/>
                    <a:pt x="190881" y="4398302"/>
                  </a:cubicBezTo>
                  <a:lnTo>
                    <a:pt x="217932" y="4427517"/>
                  </a:lnTo>
                  <a:lnTo>
                    <a:pt x="3486150" y="4428157"/>
                  </a:lnTo>
                  <a:lnTo>
                    <a:pt x="3486150" y="0"/>
                  </a:lnTo>
                  <a:close/>
                </a:path>
              </a:pathLst>
            </a:custGeom>
            <a:blipFill>
              <a:blip r:embed="rId5"/>
              <a:stretch>
                <a:fillRect l="-547" t="-1129" r="-905"/>
              </a:stretch>
            </a:blipFill>
          </p:spPr>
          <p:txBody>
            <a:bodyPr/>
            <a:lstStyle/>
            <a:p>
              <a:endParaRPr lang="pt-BR" sz="1200" noProof="0" dirty="0"/>
            </a:p>
          </p:txBody>
        </p:sp>
      </p:grpSp>
      <p:grpSp>
        <p:nvGrpSpPr>
          <p:cNvPr id="20" name="Group 7"/>
          <p:cNvGrpSpPr/>
          <p:nvPr userDrawn="1"/>
        </p:nvGrpSpPr>
        <p:grpSpPr>
          <a:xfrm>
            <a:off x="685801" y="1327012"/>
            <a:ext cx="791199" cy="92841"/>
            <a:chOff x="0" y="0"/>
            <a:chExt cx="312573" cy="36678"/>
          </a:xfrm>
        </p:grpSpPr>
        <p:sp>
          <p:nvSpPr>
            <p:cNvPr id="21" name="Freeform 8"/>
            <p:cNvSpPr/>
            <p:nvPr/>
          </p:nvSpPr>
          <p:spPr>
            <a:xfrm>
              <a:off x="0" y="0"/>
              <a:ext cx="312573" cy="36678"/>
            </a:xfrm>
            <a:custGeom>
              <a:avLst/>
              <a:gdLst/>
              <a:ahLst/>
              <a:cxnLst/>
              <a:rect l="l" t="t" r="r" b="b"/>
              <a:pathLst>
                <a:path w="312573" h="36678">
                  <a:moveTo>
                    <a:pt x="0" y="0"/>
                  </a:moveTo>
                  <a:lnTo>
                    <a:pt x="312573" y="0"/>
                  </a:lnTo>
                  <a:lnTo>
                    <a:pt x="312573" y="36678"/>
                  </a:lnTo>
                  <a:lnTo>
                    <a:pt x="0" y="36678"/>
                  </a:lnTo>
                  <a:close/>
                </a:path>
              </a:pathLst>
            </a:custGeom>
            <a:solidFill>
              <a:srgbClr val="14344E"/>
            </a:solidFill>
          </p:spPr>
          <p:txBody>
            <a:bodyPr/>
            <a:lstStyle/>
            <a:p>
              <a:endParaRPr lang="pt-BR" sz="1200" noProof="0" dirty="0"/>
            </a:p>
          </p:txBody>
        </p:sp>
        <p:sp>
          <p:nvSpPr>
            <p:cNvPr id="22" name="TextBox 9"/>
            <p:cNvSpPr txBox="1"/>
            <p:nvPr/>
          </p:nvSpPr>
          <p:spPr>
            <a:xfrm>
              <a:off x="0" y="-9525"/>
              <a:ext cx="312573" cy="462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lang="pt-BR" sz="1200" noProof="0" dirty="0"/>
            </a:p>
          </p:txBody>
        </p:sp>
      </p:grpSp>
      <p:grpSp>
        <p:nvGrpSpPr>
          <p:cNvPr id="23" name="Group 10"/>
          <p:cNvGrpSpPr/>
          <p:nvPr userDrawn="1"/>
        </p:nvGrpSpPr>
        <p:grpSpPr>
          <a:xfrm>
            <a:off x="1172765" y="1327012"/>
            <a:ext cx="278543" cy="92841"/>
            <a:chOff x="0" y="0"/>
            <a:chExt cx="110042" cy="36678"/>
          </a:xfrm>
        </p:grpSpPr>
        <p:sp>
          <p:nvSpPr>
            <p:cNvPr id="24" name="Freeform 11"/>
            <p:cNvSpPr/>
            <p:nvPr/>
          </p:nvSpPr>
          <p:spPr>
            <a:xfrm>
              <a:off x="0" y="0"/>
              <a:ext cx="110042" cy="36678"/>
            </a:xfrm>
            <a:custGeom>
              <a:avLst/>
              <a:gdLst/>
              <a:ahLst/>
              <a:cxnLst/>
              <a:rect l="l" t="t" r="r" b="b"/>
              <a:pathLst>
                <a:path w="110042" h="36678">
                  <a:moveTo>
                    <a:pt x="0" y="0"/>
                  </a:moveTo>
                  <a:lnTo>
                    <a:pt x="110042" y="0"/>
                  </a:lnTo>
                  <a:lnTo>
                    <a:pt x="110042" y="36678"/>
                  </a:lnTo>
                  <a:lnTo>
                    <a:pt x="0" y="36678"/>
                  </a:lnTo>
                  <a:close/>
                </a:path>
              </a:pathLst>
            </a:custGeom>
            <a:solidFill>
              <a:srgbClr val="3C69AF"/>
            </a:solidFill>
          </p:spPr>
          <p:txBody>
            <a:bodyPr/>
            <a:lstStyle/>
            <a:p>
              <a:endParaRPr lang="pt-BR" sz="1200" noProof="0" dirty="0"/>
            </a:p>
          </p:txBody>
        </p:sp>
        <p:sp>
          <p:nvSpPr>
            <p:cNvPr id="25" name="TextBox 12"/>
            <p:cNvSpPr txBox="1"/>
            <p:nvPr/>
          </p:nvSpPr>
          <p:spPr>
            <a:xfrm>
              <a:off x="0" y="-9525"/>
              <a:ext cx="110042" cy="462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lang="pt-BR" sz="1200" noProof="0" dirty="0"/>
            </a:p>
          </p:txBody>
        </p:sp>
      </p:grpSp>
      <p:grpSp>
        <p:nvGrpSpPr>
          <p:cNvPr id="26" name="Group 13"/>
          <p:cNvGrpSpPr/>
          <p:nvPr userDrawn="1"/>
        </p:nvGrpSpPr>
        <p:grpSpPr>
          <a:xfrm>
            <a:off x="1729851" y="1327012"/>
            <a:ext cx="479424" cy="92841"/>
            <a:chOff x="0" y="0"/>
            <a:chExt cx="189402" cy="36678"/>
          </a:xfrm>
        </p:grpSpPr>
        <p:sp>
          <p:nvSpPr>
            <p:cNvPr id="27" name="Freeform 14"/>
            <p:cNvSpPr/>
            <p:nvPr/>
          </p:nvSpPr>
          <p:spPr>
            <a:xfrm>
              <a:off x="0" y="0"/>
              <a:ext cx="189402" cy="36678"/>
            </a:xfrm>
            <a:custGeom>
              <a:avLst/>
              <a:gdLst/>
              <a:ahLst/>
              <a:cxnLst/>
              <a:rect l="l" t="t" r="r" b="b"/>
              <a:pathLst>
                <a:path w="189402" h="36678">
                  <a:moveTo>
                    <a:pt x="0" y="0"/>
                  </a:moveTo>
                  <a:lnTo>
                    <a:pt x="189402" y="0"/>
                  </a:lnTo>
                  <a:lnTo>
                    <a:pt x="189402" y="36678"/>
                  </a:lnTo>
                  <a:lnTo>
                    <a:pt x="0" y="36678"/>
                  </a:lnTo>
                  <a:close/>
                </a:path>
              </a:pathLst>
            </a:custGeom>
            <a:solidFill>
              <a:srgbClr val="F8E05F"/>
            </a:solidFill>
          </p:spPr>
          <p:txBody>
            <a:bodyPr/>
            <a:lstStyle/>
            <a:p>
              <a:endParaRPr lang="pt-BR" sz="1200" noProof="0" dirty="0"/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0" y="-9525"/>
              <a:ext cx="189402" cy="462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lang="pt-BR" sz="1200" noProof="0" dirty="0"/>
            </a:p>
          </p:txBody>
        </p:sp>
      </p:grpSp>
      <p:grpSp>
        <p:nvGrpSpPr>
          <p:cNvPr id="29" name="Group 16"/>
          <p:cNvGrpSpPr/>
          <p:nvPr userDrawn="1"/>
        </p:nvGrpSpPr>
        <p:grpSpPr>
          <a:xfrm>
            <a:off x="1451309" y="1327012"/>
            <a:ext cx="362547" cy="92841"/>
            <a:chOff x="0" y="0"/>
            <a:chExt cx="143229" cy="36678"/>
          </a:xfrm>
        </p:grpSpPr>
        <p:sp>
          <p:nvSpPr>
            <p:cNvPr id="30" name="Freeform 17"/>
            <p:cNvSpPr/>
            <p:nvPr/>
          </p:nvSpPr>
          <p:spPr>
            <a:xfrm>
              <a:off x="0" y="0"/>
              <a:ext cx="143229" cy="36678"/>
            </a:xfrm>
            <a:custGeom>
              <a:avLst/>
              <a:gdLst/>
              <a:ahLst/>
              <a:cxnLst/>
              <a:rect l="l" t="t" r="r" b="b"/>
              <a:pathLst>
                <a:path w="143229" h="36678">
                  <a:moveTo>
                    <a:pt x="0" y="0"/>
                  </a:moveTo>
                  <a:lnTo>
                    <a:pt x="143229" y="0"/>
                  </a:lnTo>
                  <a:lnTo>
                    <a:pt x="143229" y="36678"/>
                  </a:lnTo>
                  <a:lnTo>
                    <a:pt x="0" y="36678"/>
                  </a:lnTo>
                  <a:close/>
                </a:path>
              </a:pathLst>
            </a:custGeom>
            <a:solidFill>
              <a:srgbClr val="00C361"/>
            </a:solidFill>
          </p:spPr>
          <p:txBody>
            <a:bodyPr/>
            <a:lstStyle/>
            <a:p>
              <a:endParaRPr lang="pt-BR" sz="1200" noProof="0" dirty="0"/>
            </a:p>
          </p:txBody>
        </p:sp>
        <p:sp>
          <p:nvSpPr>
            <p:cNvPr id="31" name="TextBox 18"/>
            <p:cNvSpPr txBox="1"/>
            <p:nvPr/>
          </p:nvSpPr>
          <p:spPr>
            <a:xfrm>
              <a:off x="0" y="-9525"/>
              <a:ext cx="143229" cy="462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lang="pt-BR" sz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65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686ED95C-4CD6-D209-A73C-E34E83003407}"/>
              </a:ext>
            </a:extLst>
          </p:cNvPr>
          <p:cNvSpPr/>
          <p:nvPr userDrawn="1"/>
        </p:nvSpPr>
        <p:spPr>
          <a:xfrm>
            <a:off x="8044731" y="0"/>
            <a:ext cx="4147269" cy="6858000"/>
          </a:xfrm>
          <a:custGeom>
            <a:avLst/>
            <a:gdLst/>
            <a:ahLst/>
            <a:cxnLst/>
            <a:rect l="l" t="t" r="r" b="b"/>
            <a:pathLst>
              <a:path w="10951378" h="14992003">
                <a:moveTo>
                  <a:pt x="0" y="0"/>
                </a:moveTo>
                <a:lnTo>
                  <a:pt x="10951377" y="0"/>
                </a:lnTo>
                <a:lnTo>
                  <a:pt x="10951377" y="14992004"/>
                </a:lnTo>
                <a:lnTo>
                  <a:pt x="0" y="1499200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19000"/>
            </a:blip>
            <a:srcRect/>
            <a:stretch>
              <a:fillRect t="-28068" r="-76042" b="-17668"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9D4F28-4BC6-AB2E-17C7-FC87C3858E8F}"/>
              </a:ext>
            </a:extLst>
          </p:cNvPr>
          <p:cNvGrpSpPr/>
          <p:nvPr userDrawn="1"/>
        </p:nvGrpSpPr>
        <p:grpSpPr>
          <a:xfrm>
            <a:off x="685800" y="548739"/>
            <a:ext cx="791199" cy="116951"/>
            <a:chOff x="0" y="-9525"/>
            <a:chExt cx="312573" cy="4620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72D9110-C2ED-A0F0-795E-F734E90CBD9F}"/>
                </a:ext>
              </a:extLst>
            </p:cNvPr>
            <p:cNvSpPr/>
            <p:nvPr/>
          </p:nvSpPr>
          <p:spPr>
            <a:xfrm>
              <a:off x="0" y="0"/>
              <a:ext cx="312573" cy="36678"/>
            </a:xfrm>
            <a:custGeom>
              <a:avLst/>
              <a:gdLst/>
              <a:ahLst/>
              <a:cxnLst/>
              <a:rect l="l" t="t" r="r" b="b"/>
              <a:pathLst>
                <a:path w="312573" h="36678">
                  <a:moveTo>
                    <a:pt x="0" y="0"/>
                  </a:moveTo>
                  <a:lnTo>
                    <a:pt x="312573" y="0"/>
                  </a:lnTo>
                  <a:lnTo>
                    <a:pt x="312573" y="36678"/>
                  </a:lnTo>
                  <a:lnTo>
                    <a:pt x="0" y="36678"/>
                  </a:lnTo>
                  <a:close/>
                </a:path>
              </a:pathLst>
            </a:custGeom>
            <a:solidFill>
              <a:srgbClr val="14344E"/>
            </a:solidFill>
          </p:spPr>
          <p:txBody>
            <a:bodyPr/>
            <a:lstStyle/>
            <a:p>
              <a:endParaRPr lang="pt-BR" sz="1200" noProof="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29086B-915F-5CC8-38D3-32D44BEB000A}"/>
                </a:ext>
              </a:extLst>
            </p:cNvPr>
            <p:cNvSpPr txBox="1"/>
            <p:nvPr/>
          </p:nvSpPr>
          <p:spPr>
            <a:xfrm>
              <a:off x="0" y="-9525"/>
              <a:ext cx="312573" cy="462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lang="pt-BR" sz="1200" noProof="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3ECE73C-1EC3-7BA9-2A1E-48D09618905B}"/>
              </a:ext>
            </a:extLst>
          </p:cNvPr>
          <p:cNvGrpSpPr/>
          <p:nvPr userDrawn="1"/>
        </p:nvGrpSpPr>
        <p:grpSpPr>
          <a:xfrm>
            <a:off x="1172765" y="548739"/>
            <a:ext cx="278543" cy="116951"/>
            <a:chOff x="0" y="-9525"/>
            <a:chExt cx="110042" cy="46203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915E4B3-14B7-DA3E-8D08-AA0EE37BB508}"/>
                </a:ext>
              </a:extLst>
            </p:cNvPr>
            <p:cNvSpPr/>
            <p:nvPr/>
          </p:nvSpPr>
          <p:spPr>
            <a:xfrm>
              <a:off x="0" y="0"/>
              <a:ext cx="110042" cy="36678"/>
            </a:xfrm>
            <a:custGeom>
              <a:avLst/>
              <a:gdLst/>
              <a:ahLst/>
              <a:cxnLst/>
              <a:rect l="l" t="t" r="r" b="b"/>
              <a:pathLst>
                <a:path w="110042" h="36678">
                  <a:moveTo>
                    <a:pt x="0" y="0"/>
                  </a:moveTo>
                  <a:lnTo>
                    <a:pt x="110042" y="0"/>
                  </a:lnTo>
                  <a:lnTo>
                    <a:pt x="110042" y="36678"/>
                  </a:lnTo>
                  <a:lnTo>
                    <a:pt x="0" y="36678"/>
                  </a:lnTo>
                  <a:close/>
                </a:path>
              </a:pathLst>
            </a:custGeom>
            <a:solidFill>
              <a:srgbClr val="3C69AF"/>
            </a:solidFill>
          </p:spPr>
          <p:txBody>
            <a:bodyPr/>
            <a:lstStyle/>
            <a:p>
              <a:endParaRPr lang="pt-BR" sz="1200" noProof="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A52D11-3902-07CC-04DF-6DF90033E36B}"/>
                </a:ext>
              </a:extLst>
            </p:cNvPr>
            <p:cNvSpPr txBox="1"/>
            <p:nvPr/>
          </p:nvSpPr>
          <p:spPr>
            <a:xfrm>
              <a:off x="0" y="-9525"/>
              <a:ext cx="110042" cy="462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lang="pt-BR" sz="1200" noProof="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4C2104-5D0A-3666-2F33-4A16E5F4A5EC}"/>
              </a:ext>
            </a:extLst>
          </p:cNvPr>
          <p:cNvGrpSpPr/>
          <p:nvPr userDrawn="1"/>
        </p:nvGrpSpPr>
        <p:grpSpPr>
          <a:xfrm>
            <a:off x="1729851" y="548739"/>
            <a:ext cx="479424" cy="116951"/>
            <a:chOff x="0" y="-9525"/>
            <a:chExt cx="189402" cy="4620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28A3EFB-10B0-F107-15D7-D3922D211531}"/>
                </a:ext>
              </a:extLst>
            </p:cNvPr>
            <p:cNvSpPr/>
            <p:nvPr/>
          </p:nvSpPr>
          <p:spPr>
            <a:xfrm>
              <a:off x="0" y="0"/>
              <a:ext cx="189402" cy="36678"/>
            </a:xfrm>
            <a:custGeom>
              <a:avLst/>
              <a:gdLst/>
              <a:ahLst/>
              <a:cxnLst/>
              <a:rect l="l" t="t" r="r" b="b"/>
              <a:pathLst>
                <a:path w="189402" h="36678">
                  <a:moveTo>
                    <a:pt x="0" y="0"/>
                  </a:moveTo>
                  <a:lnTo>
                    <a:pt x="189402" y="0"/>
                  </a:lnTo>
                  <a:lnTo>
                    <a:pt x="189402" y="36678"/>
                  </a:lnTo>
                  <a:lnTo>
                    <a:pt x="0" y="36678"/>
                  </a:lnTo>
                  <a:close/>
                </a:path>
              </a:pathLst>
            </a:custGeom>
            <a:solidFill>
              <a:srgbClr val="F8E05F"/>
            </a:solidFill>
          </p:spPr>
          <p:txBody>
            <a:bodyPr/>
            <a:lstStyle/>
            <a:p>
              <a:endParaRPr lang="pt-BR" sz="1200" noProof="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0AA913-72C3-0F46-7246-1DA1C9733B80}"/>
                </a:ext>
              </a:extLst>
            </p:cNvPr>
            <p:cNvSpPr txBox="1"/>
            <p:nvPr/>
          </p:nvSpPr>
          <p:spPr>
            <a:xfrm>
              <a:off x="0" y="-9525"/>
              <a:ext cx="189402" cy="462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lang="pt-BR" sz="1200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A3916-35DF-EF00-C5C6-E700BD819D53}"/>
              </a:ext>
            </a:extLst>
          </p:cNvPr>
          <p:cNvGrpSpPr/>
          <p:nvPr userDrawn="1"/>
        </p:nvGrpSpPr>
        <p:grpSpPr>
          <a:xfrm>
            <a:off x="1451308" y="548739"/>
            <a:ext cx="362547" cy="116951"/>
            <a:chOff x="0" y="-9525"/>
            <a:chExt cx="143229" cy="4620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702ECEB-955C-A91A-F660-24FFFB39D29B}"/>
                </a:ext>
              </a:extLst>
            </p:cNvPr>
            <p:cNvSpPr/>
            <p:nvPr/>
          </p:nvSpPr>
          <p:spPr>
            <a:xfrm>
              <a:off x="0" y="0"/>
              <a:ext cx="143229" cy="36678"/>
            </a:xfrm>
            <a:custGeom>
              <a:avLst/>
              <a:gdLst/>
              <a:ahLst/>
              <a:cxnLst/>
              <a:rect l="l" t="t" r="r" b="b"/>
              <a:pathLst>
                <a:path w="143229" h="36678">
                  <a:moveTo>
                    <a:pt x="0" y="0"/>
                  </a:moveTo>
                  <a:lnTo>
                    <a:pt x="143229" y="0"/>
                  </a:lnTo>
                  <a:lnTo>
                    <a:pt x="143229" y="36678"/>
                  </a:lnTo>
                  <a:lnTo>
                    <a:pt x="0" y="36678"/>
                  </a:lnTo>
                  <a:close/>
                </a:path>
              </a:pathLst>
            </a:custGeom>
            <a:solidFill>
              <a:srgbClr val="00C361"/>
            </a:solidFill>
          </p:spPr>
          <p:txBody>
            <a:bodyPr/>
            <a:lstStyle/>
            <a:p>
              <a:endParaRPr lang="pt-BR" sz="1200" noProof="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FE3093-BA00-71EE-FA6C-19A054BD26E9}"/>
                </a:ext>
              </a:extLst>
            </p:cNvPr>
            <p:cNvSpPr txBox="1"/>
            <p:nvPr/>
          </p:nvSpPr>
          <p:spPr>
            <a:xfrm>
              <a:off x="0" y="-9525"/>
              <a:ext cx="143229" cy="4620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lang="pt-BR" sz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798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537" y="548640"/>
            <a:ext cx="11338147" cy="7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37" y="1731981"/>
            <a:ext cx="11338148" cy="4444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4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52" r:id="rId3"/>
    <p:sldLayoutId id="2147483649" r:id="rId4"/>
    <p:sldLayoutId id="2147483650" r:id="rId5"/>
    <p:sldLayoutId id="2147483657" r:id="rId6"/>
    <p:sldLayoutId id="2147483658" r:id="rId7"/>
    <p:sldLayoutId id="2147483670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2600" u="none" kern="1200">
          <a:solidFill>
            <a:srgbClr val="54585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73050" indent="-2730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34988" indent="-2619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85838" indent="-2730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258888" indent="-2730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4" pos="3732" userDrawn="1">
          <p15:clr>
            <a:srgbClr val="F26B43"/>
          </p15:clr>
        </p15:guide>
        <p15:guide id="5" pos="3948" userDrawn="1">
          <p15:clr>
            <a:srgbClr val="F26B43"/>
          </p15:clr>
        </p15:guide>
        <p15:guide id="6" pos="7464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orient="horz" pos="360" userDrawn="1">
          <p15:clr>
            <a:srgbClr val="F26B43"/>
          </p15:clr>
        </p15:guide>
        <p15:guide id="10" orient="horz" pos="4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lickpetroleoegas.com.br/agropecuaria-brasileira-consome-mais-combustivel-no-mundo-maquinas-pesadas-diesel-e-altano-petroleo-a-combinacao-que-ameaca-producao-agro-no-brasil-e-ninguem-quer-falar-sobre-isso-fcmo87/" TargetMode="External"/><Relationship Id="rId3" Type="http://schemas.openxmlformats.org/officeDocument/2006/relationships/hyperlink" Target="https://www.epa.gov/sites/default/files/2016-12/documents/hfdwa_executive_summary.pdf" TargetMode="External"/><Relationship Id="rId7" Type="http://schemas.openxmlformats.org/officeDocument/2006/relationships/hyperlink" Target="https://web.bndes.gov.br/bib/jspui/bitstream/1408/20802/1/PR_Gas%20natural_215277_P_BD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hydrocarbonengineering.com/gas-processing/14082024/eia-chinas-natural-gas-consumption-production-and-imports-all-increased-in-2023/#:~:text=Domestic%20production%20has%20grown%20by,6.5%20Bbillion%20ft3/d." TargetMode="External"/><Relationship Id="rId5" Type="http://schemas.openxmlformats.org/officeDocument/2006/relationships/hyperlink" Target="https://www.eia.gov/naturalgas/weekly/#jm-supply" TargetMode="External"/><Relationship Id="rId4" Type="http://schemas.openxmlformats.org/officeDocument/2006/relationships/hyperlink" Target="https://ags-aer.shinyapps.io/Seismicity_waveform_ap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/>
          <p:cNvSpPr/>
          <p:nvPr/>
        </p:nvSpPr>
        <p:spPr>
          <a:xfrm>
            <a:off x="685801" y="5011029"/>
            <a:ext cx="4206667" cy="1052750"/>
          </a:xfrm>
          <a:custGeom>
            <a:avLst/>
            <a:gdLst/>
            <a:ahLst/>
            <a:cxnLst/>
            <a:rect l="l" t="t" r="r" b="b"/>
            <a:pathLst>
              <a:path w="6310001" h="1579125">
                <a:moveTo>
                  <a:pt x="0" y="0"/>
                </a:moveTo>
                <a:lnTo>
                  <a:pt x="6310001" y="0"/>
                </a:lnTo>
                <a:lnTo>
                  <a:pt x="6310001" y="1579125"/>
                </a:lnTo>
                <a:lnTo>
                  <a:pt x="0" y="1579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sp>
        <p:nvSpPr>
          <p:cNvPr id="20" name="TextBox 20"/>
          <p:cNvSpPr txBox="1"/>
          <p:nvPr/>
        </p:nvSpPr>
        <p:spPr>
          <a:xfrm>
            <a:off x="685800" y="1605760"/>
            <a:ext cx="3764280" cy="2960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2"/>
              </a:lnSpc>
            </a:pPr>
            <a:r>
              <a:rPr lang="pt-BR" sz="3330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Apresentação ABPIP</a:t>
            </a:r>
          </a:p>
          <a:p>
            <a:pPr algn="ctr">
              <a:lnSpc>
                <a:spcPts val="4662"/>
              </a:lnSpc>
            </a:pPr>
            <a:r>
              <a:rPr lang="pt-BR" sz="3330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- </a:t>
            </a:r>
          </a:p>
          <a:p>
            <a:pPr algn="ctr">
              <a:lnSpc>
                <a:spcPts val="4662"/>
              </a:lnSpc>
            </a:pPr>
            <a:r>
              <a:rPr lang="pt-BR" sz="3330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Audiência Pública IAC 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>
            <a:extLst>
              <a:ext uri="{FF2B5EF4-FFF2-40B4-BE49-F238E27FC236}">
                <a16:creationId xmlns:a16="http://schemas.microsoft.com/office/drawing/2014/main" id="{783C3E08-EF45-E7A4-6DF2-01A9F42010D0}"/>
              </a:ext>
            </a:extLst>
          </p:cNvPr>
          <p:cNvSpPr txBox="1"/>
          <p:nvPr/>
        </p:nvSpPr>
        <p:spPr>
          <a:xfrm>
            <a:off x="685800" y="1771133"/>
            <a:ext cx="552631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800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137323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1CF73-6C90-7441-0D03-E4869FC99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AB9D6DB-8D10-12FE-4A7D-A7DDD652F890}"/>
              </a:ext>
            </a:extLst>
          </p:cNvPr>
          <p:cNvGrpSpPr/>
          <p:nvPr/>
        </p:nvGrpSpPr>
        <p:grpSpPr>
          <a:xfrm>
            <a:off x="590958" y="4457472"/>
            <a:ext cx="11379600" cy="104648"/>
            <a:chOff x="453798" y="3333726"/>
            <a:chExt cx="11379600" cy="227437"/>
          </a:xfrm>
        </p:grpSpPr>
        <p:sp>
          <p:nvSpPr>
            <p:cNvPr id="17" name="Colchete Esquerdo 16">
              <a:extLst>
                <a:ext uri="{FF2B5EF4-FFF2-40B4-BE49-F238E27FC236}">
                  <a16:creationId xmlns:a16="http://schemas.microsoft.com/office/drawing/2014/main" id="{9C9E19BF-4EC0-A691-2E17-E3E3FF6CB43D}"/>
                </a:ext>
              </a:extLst>
            </p:cNvPr>
            <p:cNvSpPr/>
            <p:nvPr/>
          </p:nvSpPr>
          <p:spPr>
            <a:xfrm rot="16200000">
              <a:off x="6029879" y="-2242355"/>
              <a:ext cx="227437" cy="11379600"/>
            </a:xfrm>
            <a:prstGeom prst="leftBracket">
              <a:avLst>
                <a:gd name="adj" fmla="val 0"/>
              </a:avLst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02964057-19E4-654C-63E4-317E82F3F70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E41E844E-5D2F-89A2-693C-CD45B675267B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5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F174B385-F413-45FA-8298-0642614D9576}"/>
                </a:ext>
              </a:extLst>
            </p:cNvPr>
            <p:cNvCxnSpPr>
              <a:cxnSpLocks/>
            </p:cNvCxnSpPr>
            <p:nvPr/>
          </p:nvCxnSpPr>
          <p:spPr>
            <a:xfrm>
              <a:off x="1420747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60CB0AF7-CE11-9717-ABB2-422935C3DED1}"/>
                </a:ext>
              </a:extLst>
            </p:cNvPr>
            <p:cNvCxnSpPr>
              <a:cxnSpLocks/>
            </p:cNvCxnSpPr>
            <p:nvPr/>
          </p:nvCxnSpPr>
          <p:spPr>
            <a:xfrm>
              <a:off x="1752367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2161C0C1-0027-F4BF-750E-193D0DF958E3}"/>
                </a:ext>
              </a:extLst>
            </p:cNvPr>
            <p:cNvCxnSpPr>
              <a:cxnSpLocks/>
            </p:cNvCxnSpPr>
            <p:nvPr/>
          </p:nvCxnSpPr>
          <p:spPr>
            <a:xfrm>
              <a:off x="208877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EB84B1C1-42F2-0CC3-BFB7-7E0F867CDCA0}"/>
                </a:ext>
              </a:extLst>
            </p:cNvPr>
            <p:cNvCxnSpPr>
              <a:cxnSpLocks/>
            </p:cNvCxnSpPr>
            <p:nvPr/>
          </p:nvCxnSpPr>
          <p:spPr>
            <a:xfrm>
              <a:off x="241277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8AEAD4BE-DB9C-52D5-1726-DC31B1601B58}"/>
                </a:ext>
              </a:extLst>
            </p:cNvPr>
            <p:cNvCxnSpPr>
              <a:cxnSpLocks/>
            </p:cNvCxnSpPr>
            <p:nvPr/>
          </p:nvCxnSpPr>
          <p:spPr>
            <a:xfrm>
              <a:off x="273764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81786BED-479A-945F-C10B-3893B79A4896}"/>
                </a:ext>
              </a:extLst>
            </p:cNvPr>
            <p:cNvCxnSpPr>
              <a:cxnSpLocks/>
            </p:cNvCxnSpPr>
            <p:nvPr/>
          </p:nvCxnSpPr>
          <p:spPr>
            <a:xfrm>
              <a:off x="306164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08E8AF38-8435-F04D-27B8-73F563391336}"/>
                </a:ext>
              </a:extLst>
            </p:cNvPr>
            <p:cNvCxnSpPr>
              <a:cxnSpLocks/>
            </p:cNvCxnSpPr>
            <p:nvPr/>
          </p:nvCxnSpPr>
          <p:spPr>
            <a:xfrm>
              <a:off x="3379987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4E7F481F-205A-6F99-9666-809228C8DB03}"/>
                </a:ext>
              </a:extLst>
            </p:cNvPr>
            <p:cNvCxnSpPr>
              <a:cxnSpLocks/>
            </p:cNvCxnSpPr>
            <p:nvPr/>
          </p:nvCxnSpPr>
          <p:spPr>
            <a:xfrm>
              <a:off x="371639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A4BC95A1-933D-160C-FAE1-D835B689197C}"/>
                </a:ext>
              </a:extLst>
            </p:cNvPr>
            <p:cNvCxnSpPr>
              <a:cxnSpLocks/>
            </p:cNvCxnSpPr>
            <p:nvPr/>
          </p:nvCxnSpPr>
          <p:spPr>
            <a:xfrm>
              <a:off x="404039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AC28E67F-7938-727F-AEFC-8160947B209E}"/>
                </a:ext>
              </a:extLst>
            </p:cNvPr>
            <p:cNvCxnSpPr>
              <a:cxnSpLocks/>
            </p:cNvCxnSpPr>
            <p:nvPr/>
          </p:nvCxnSpPr>
          <p:spPr>
            <a:xfrm>
              <a:off x="435764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1FF2DC5D-CCC5-A532-8C75-BDB718A04E90}"/>
                </a:ext>
              </a:extLst>
            </p:cNvPr>
            <p:cNvCxnSpPr>
              <a:cxnSpLocks/>
            </p:cNvCxnSpPr>
            <p:nvPr/>
          </p:nvCxnSpPr>
          <p:spPr>
            <a:xfrm>
              <a:off x="468164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2D266B2C-DE35-8229-8F3D-6E1C45524713}"/>
                </a:ext>
              </a:extLst>
            </p:cNvPr>
            <p:cNvCxnSpPr>
              <a:cxnSpLocks/>
            </p:cNvCxnSpPr>
            <p:nvPr/>
          </p:nvCxnSpPr>
          <p:spPr>
            <a:xfrm>
              <a:off x="500564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0A749216-7339-A1B6-5DB2-242F375A1661}"/>
                </a:ext>
              </a:extLst>
            </p:cNvPr>
            <p:cNvCxnSpPr>
              <a:cxnSpLocks/>
            </p:cNvCxnSpPr>
            <p:nvPr/>
          </p:nvCxnSpPr>
          <p:spPr>
            <a:xfrm>
              <a:off x="5342053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A0626625-90E4-86CC-CD35-9D035B1BC557}"/>
                </a:ext>
              </a:extLst>
            </p:cNvPr>
            <p:cNvCxnSpPr>
              <a:cxnSpLocks/>
            </p:cNvCxnSpPr>
            <p:nvPr/>
          </p:nvCxnSpPr>
          <p:spPr>
            <a:xfrm>
              <a:off x="5666053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CA05BEDB-0237-339C-C121-DCE7BE3FDAD0}"/>
                </a:ext>
              </a:extLst>
            </p:cNvPr>
            <p:cNvCxnSpPr>
              <a:cxnSpLocks/>
            </p:cNvCxnSpPr>
            <p:nvPr/>
          </p:nvCxnSpPr>
          <p:spPr>
            <a:xfrm>
              <a:off x="5988060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3FBE2837-7027-33A6-8593-6064C12E2555}"/>
                </a:ext>
              </a:extLst>
            </p:cNvPr>
            <p:cNvCxnSpPr>
              <a:cxnSpLocks/>
            </p:cNvCxnSpPr>
            <p:nvPr/>
          </p:nvCxnSpPr>
          <p:spPr>
            <a:xfrm>
              <a:off x="6312060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D20272EA-FE93-749D-CE82-C6085DFBFA27}"/>
                </a:ext>
              </a:extLst>
            </p:cNvPr>
            <p:cNvCxnSpPr>
              <a:cxnSpLocks/>
            </p:cNvCxnSpPr>
            <p:nvPr/>
          </p:nvCxnSpPr>
          <p:spPr>
            <a:xfrm>
              <a:off x="663516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D8B50D0D-4281-1845-DADA-8711C3F5ED63}"/>
                </a:ext>
              </a:extLst>
            </p:cNvPr>
            <p:cNvCxnSpPr>
              <a:cxnSpLocks/>
            </p:cNvCxnSpPr>
            <p:nvPr/>
          </p:nvCxnSpPr>
          <p:spPr>
            <a:xfrm>
              <a:off x="695241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703BD776-A6A9-C7F1-883A-95D4D978CC41}"/>
                </a:ext>
              </a:extLst>
            </p:cNvPr>
            <p:cNvCxnSpPr>
              <a:cxnSpLocks/>
            </p:cNvCxnSpPr>
            <p:nvPr/>
          </p:nvCxnSpPr>
          <p:spPr>
            <a:xfrm>
              <a:off x="727641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22E18264-2813-8385-8278-B342B491FC27}"/>
                </a:ext>
              </a:extLst>
            </p:cNvPr>
            <p:cNvCxnSpPr>
              <a:cxnSpLocks/>
            </p:cNvCxnSpPr>
            <p:nvPr/>
          </p:nvCxnSpPr>
          <p:spPr>
            <a:xfrm>
              <a:off x="7594757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BAA5F924-F3EE-4055-B2A5-CA3A835AA279}"/>
                </a:ext>
              </a:extLst>
            </p:cNvPr>
            <p:cNvCxnSpPr>
              <a:cxnSpLocks/>
            </p:cNvCxnSpPr>
            <p:nvPr/>
          </p:nvCxnSpPr>
          <p:spPr>
            <a:xfrm>
              <a:off x="793116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58373950-276F-D794-DBC5-18A6E8ADEE03}"/>
                </a:ext>
              </a:extLst>
            </p:cNvPr>
            <p:cNvCxnSpPr>
              <a:cxnSpLocks/>
            </p:cNvCxnSpPr>
            <p:nvPr/>
          </p:nvCxnSpPr>
          <p:spPr>
            <a:xfrm>
              <a:off x="825516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87736F72-0DAD-0372-D840-F707413B22AA}"/>
                </a:ext>
              </a:extLst>
            </p:cNvPr>
            <p:cNvCxnSpPr>
              <a:cxnSpLocks/>
            </p:cNvCxnSpPr>
            <p:nvPr/>
          </p:nvCxnSpPr>
          <p:spPr>
            <a:xfrm>
              <a:off x="857241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BD552133-8239-2D5B-9532-E0B4BD28C259}"/>
                </a:ext>
              </a:extLst>
            </p:cNvPr>
            <p:cNvCxnSpPr>
              <a:cxnSpLocks/>
            </p:cNvCxnSpPr>
            <p:nvPr/>
          </p:nvCxnSpPr>
          <p:spPr>
            <a:xfrm>
              <a:off x="889641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8F63438F-A671-697B-E33D-0BD54478A15D}"/>
                </a:ext>
              </a:extLst>
            </p:cNvPr>
            <p:cNvCxnSpPr>
              <a:cxnSpLocks/>
            </p:cNvCxnSpPr>
            <p:nvPr/>
          </p:nvCxnSpPr>
          <p:spPr>
            <a:xfrm>
              <a:off x="9220412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531D35E2-BFD0-B64C-E0BE-8E6EDD13CA54}"/>
                </a:ext>
              </a:extLst>
            </p:cNvPr>
            <p:cNvCxnSpPr>
              <a:cxnSpLocks/>
            </p:cNvCxnSpPr>
            <p:nvPr/>
          </p:nvCxnSpPr>
          <p:spPr>
            <a:xfrm>
              <a:off x="9556823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CB91307F-7673-2E40-0050-D0F5B27A462B}"/>
                </a:ext>
              </a:extLst>
            </p:cNvPr>
            <p:cNvCxnSpPr>
              <a:cxnSpLocks/>
            </p:cNvCxnSpPr>
            <p:nvPr/>
          </p:nvCxnSpPr>
          <p:spPr>
            <a:xfrm>
              <a:off x="9880823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EA889111-E6F2-6317-C109-BF013134CE5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8067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B7F63FA7-37A9-B72E-0364-A8B263A28D0B}"/>
                </a:ext>
              </a:extLst>
            </p:cNvPr>
            <p:cNvCxnSpPr>
              <a:cxnSpLocks/>
            </p:cNvCxnSpPr>
            <p:nvPr/>
          </p:nvCxnSpPr>
          <p:spPr>
            <a:xfrm>
              <a:off x="10522067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84F695A8-9A8D-319A-FC72-6288903381E4}"/>
                </a:ext>
              </a:extLst>
            </p:cNvPr>
            <p:cNvCxnSpPr>
              <a:cxnSpLocks/>
            </p:cNvCxnSpPr>
            <p:nvPr/>
          </p:nvCxnSpPr>
          <p:spPr>
            <a:xfrm>
              <a:off x="10849938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1DCCEB81-4962-0420-61AD-0C11593908B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9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A1023B19-9367-72FB-4761-571EFF9707E2}"/>
                </a:ext>
              </a:extLst>
            </p:cNvPr>
            <p:cNvCxnSpPr>
              <a:cxnSpLocks/>
            </p:cNvCxnSpPr>
            <p:nvPr/>
          </p:nvCxnSpPr>
          <p:spPr>
            <a:xfrm>
              <a:off x="11510349" y="3333726"/>
              <a:ext cx="0" cy="222250"/>
            </a:xfrm>
            <a:prstGeom prst="line">
              <a:avLst/>
            </a:prstGeom>
            <a:ln w="28575">
              <a:solidFill>
                <a:srgbClr val="9F9E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E6A7AAEF-4A7B-98EF-C68D-0BD012EE35C7}"/>
              </a:ext>
            </a:extLst>
          </p:cNvPr>
          <p:cNvSpPr>
            <a:spLocks/>
          </p:cNvSpPr>
          <p:nvPr/>
        </p:nvSpPr>
        <p:spPr>
          <a:xfrm>
            <a:off x="2567128" y="1772340"/>
            <a:ext cx="1561785" cy="529106"/>
          </a:xfrm>
          <a:prstGeom prst="roundRect">
            <a:avLst>
              <a:gd name="adj" fmla="val 536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cxnSp>
        <p:nvCxnSpPr>
          <p:cNvPr id="103" name="Straight Connector 36">
            <a:extLst>
              <a:ext uri="{FF2B5EF4-FFF2-40B4-BE49-F238E27FC236}">
                <a16:creationId xmlns:a16="http://schemas.microsoft.com/office/drawing/2014/main" id="{420B531D-F0E9-448A-EE35-2F86E7C56ACB}"/>
              </a:ext>
            </a:extLst>
          </p:cNvPr>
          <p:cNvCxnSpPr>
            <a:cxnSpLocks/>
          </p:cNvCxnSpPr>
          <p:nvPr/>
        </p:nvCxnSpPr>
        <p:spPr>
          <a:xfrm flipV="1">
            <a:off x="6450876" y="3389726"/>
            <a:ext cx="0" cy="1160481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555292B2-7225-8F48-5CCE-F5F09237F430}"/>
              </a:ext>
            </a:extLst>
          </p:cNvPr>
          <p:cNvSpPr>
            <a:spLocks/>
          </p:cNvSpPr>
          <p:nvPr/>
        </p:nvSpPr>
        <p:spPr>
          <a:xfrm>
            <a:off x="5913618" y="3755164"/>
            <a:ext cx="1087925" cy="529106"/>
          </a:xfrm>
          <a:prstGeom prst="roundRect">
            <a:avLst>
              <a:gd name="adj" fmla="val 536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0A3700D7-A85E-2882-61A7-E35218AB03F1}"/>
              </a:ext>
            </a:extLst>
          </p:cNvPr>
          <p:cNvSpPr>
            <a:spLocks/>
          </p:cNvSpPr>
          <p:nvPr/>
        </p:nvSpPr>
        <p:spPr>
          <a:xfrm>
            <a:off x="5906638" y="3176093"/>
            <a:ext cx="1087925" cy="436290"/>
          </a:xfrm>
          <a:prstGeom prst="roundRect">
            <a:avLst>
              <a:gd name="adj" fmla="val 536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BF6369B2-26D4-21DF-174C-C767A5EE947D}"/>
              </a:ext>
            </a:extLst>
          </p:cNvPr>
          <p:cNvSpPr>
            <a:spLocks/>
          </p:cNvSpPr>
          <p:nvPr/>
        </p:nvSpPr>
        <p:spPr>
          <a:xfrm>
            <a:off x="4742583" y="1905453"/>
            <a:ext cx="1450544" cy="529106"/>
          </a:xfrm>
          <a:prstGeom prst="roundRect">
            <a:avLst>
              <a:gd name="adj" fmla="val 536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6A148078-5B4E-F446-75EE-EB21DEF26663}"/>
              </a:ext>
            </a:extLst>
          </p:cNvPr>
          <p:cNvSpPr>
            <a:spLocks/>
          </p:cNvSpPr>
          <p:nvPr/>
        </p:nvSpPr>
        <p:spPr>
          <a:xfrm>
            <a:off x="3947604" y="2551803"/>
            <a:ext cx="1095542" cy="477426"/>
          </a:xfrm>
          <a:prstGeom prst="roundRect">
            <a:avLst>
              <a:gd name="adj" fmla="val 536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68" name="Retângulo: Cantos Arredondados 7">
            <a:extLst>
              <a:ext uri="{FF2B5EF4-FFF2-40B4-BE49-F238E27FC236}">
                <a16:creationId xmlns:a16="http://schemas.microsoft.com/office/drawing/2014/main" id="{D9119B00-B360-5B0E-227F-07E343C0AFB5}"/>
              </a:ext>
            </a:extLst>
          </p:cNvPr>
          <p:cNvSpPr>
            <a:spLocks/>
          </p:cNvSpPr>
          <p:nvPr/>
        </p:nvSpPr>
        <p:spPr>
          <a:xfrm>
            <a:off x="261797" y="3380101"/>
            <a:ext cx="670139" cy="641717"/>
          </a:xfrm>
          <a:prstGeom prst="roundRect">
            <a:avLst>
              <a:gd name="adj" fmla="val 5363"/>
            </a:avLst>
          </a:prstGeom>
          <a:solidFill>
            <a:srgbClr val="14344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EC5032C4-D43C-67AB-1769-2FEB6B96F113}"/>
              </a:ext>
            </a:extLst>
          </p:cNvPr>
          <p:cNvSpPr>
            <a:spLocks/>
          </p:cNvSpPr>
          <p:nvPr/>
        </p:nvSpPr>
        <p:spPr>
          <a:xfrm>
            <a:off x="217062" y="3720614"/>
            <a:ext cx="758437" cy="279325"/>
          </a:xfrm>
          <a:prstGeom prst="roundRect">
            <a:avLst>
              <a:gd name="adj" fmla="val 5363"/>
            </a:avLst>
          </a:prstGeom>
          <a:solidFill>
            <a:srgbClr val="B2B4B2">
              <a:alpha val="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CCB1C85E-DDE6-D30B-1F0E-4B4B1D5B2C8A}"/>
              </a:ext>
            </a:extLst>
          </p:cNvPr>
          <p:cNvSpPr>
            <a:spLocks/>
          </p:cNvSpPr>
          <p:nvPr/>
        </p:nvSpPr>
        <p:spPr>
          <a:xfrm>
            <a:off x="2571458" y="1827550"/>
            <a:ext cx="1561785" cy="473585"/>
          </a:xfrm>
          <a:prstGeom prst="roundRect">
            <a:avLst>
              <a:gd name="adj" fmla="val 5363"/>
            </a:avLst>
          </a:prstGeom>
          <a:solidFill>
            <a:srgbClr val="B2B4B2">
              <a:alpha val="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5" name="Rectangle 25">
            <a:extLst>
              <a:ext uri="{FF2B5EF4-FFF2-40B4-BE49-F238E27FC236}">
                <a16:creationId xmlns:a16="http://schemas.microsoft.com/office/drawing/2014/main" id="{2ECAEC2E-0FD9-047B-C581-9255BF77A676}"/>
              </a:ext>
            </a:extLst>
          </p:cNvPr>
          <p:cNvSpPr/>
          <p:nvPr/>
        </p:nvSpPr>
        <p:spPr>
          <a:xfrm>
            <a:off x="2547247" y="4562222"/>
            <a:ext cx="1953210" cy="447675"/>
          </a:xfrm>
          <a:prstGeom prst="rect">
            <a:avLst/>
          </a:prstGeom>
          <a:solidFill>
            <a:srgbClr val="3C69AF"/>
          </a:solidFill>
          <a:ln>
            <a:solidFill>
              <a:srgbClr val="3C6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000" noProof="0" dirty="0">
                <a:solidFill>
                  <a:srgbClr val="FFFFFF"/>
                </a:solidFill>
                <a:latin typeface="Cera" panose="00000500000000000000" pitchFamily="50" charset="0"/>
              </a:rPr>
              <a:t>Fase de Pesquisa Estendida</a:t>
            </a:r>
          </a:p>
          <a:p>
            <a:pPr algn="ctr">
              <a:defRPr/>
            </a:pPr>
            <a:r>
              <a:rPr lang="pt-BR" sz="1000" noProof="0" dirty="0">
                <a:solidFill>
                  <a:srgbClr val="FFFFFF"/>
                </a:solidFill>
                <a:latin typeface="Cera" panose="00000500000000000000" pitchFamily="50" charset="0"/>
              </a:rPr>
              <a:t>6 anos 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B2746809-654B-BD27-C5ED-9434BFDCA1C4}"/>
              </a:ext>
            </a:extLst>
          </p:cNvPr>
          <p:cNvSpPr/>
          <p:nvPr/>
        </p:nvSpPr>
        <p:spPr>
          <a:xfrm>
            <a:off x="576843" y="4562222"/>
            <a:ext cx="1986792" cy="447675"/>
          </a:xfrm>
          <a:prstGeom prst="rect">
            <a:avLst/>
          </a:prstGeom>
          <a:solidFill>
            <a:srgbClr val="7395D3"/>
          </a:solidFill>
          <a:ln>
            <a:solidFill>
              <a:srgbClr val="739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000" noProof="0" dirty="0">
                <a:solidFill>
                  <a:srgbClr val="FFFFFF"/>
                </a:solidFill>
                <a:latin typeface="Cera" panose="00000500000000000000" pitchFamily="50" charset="0"/>
              </a:rPr>
              <a:t>Fase Inicial de Pesquisa</a:t>
            </a:r>
          </a:p>
          <a:p>
            <a:pPr algn="ctr">
              <a:defRPr/>
            </a:pPr>
            <a:r>
              <a:rPr lang="pt-BR" sz="1000" noProof="0" dirty="0">
                <a:solidFill>
                  <a:srgbClr val="FFFFFF"/>
                </a:solidFill>
                <a:latin typeface="Cera" panose="00000500000000000000" pitchFamily="50" charset="0"/>
              </a:rPr>
              <a:t>6 anos</a:t>
            </a:r>
          </a:p>
        </p:txBody>
      </p:sp>
      <p:sp>
        <p:nvSpPr>
          <p:cNvPr id="15" name="Rectangle 32">
            <a:extLst>
              <a:ext uri="{FF2B5EF4-FFF2-40B4-BE49-F238E27FC236}">
                <a16:creationId xmlns:a16="http://schemas.microsoft.com/office/drawing/2014/main" id="{26CBE5D7-E80A-1A50-ACA2-F0E4D53D7E20}"/>
              </a:ext>
            </a:extLst>
          </p:cNvPr>
          <p:cNvSpPr/>
          <p:nvPr/>
        </p:nvSpPr>
        <p:spPr>
          <a:xfrm>
            <a:off x="4508918" y="4562222"/>
            <a:ext cx="7466367" cy="447675"/>
          </a:xfrm>
          <a:prstGeom prst="rect">
            <a:avLst/>
          </a:prstGeom>
          <a:solidFill>
            <a:srgbClr val="00C361"/>
          </a:solidFill>
          <a:ln>
            <a:solidFill>
              <a:srgbClr val="00C3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000" noProof="0" dirty="0">
                <a:solidFill>
                  <a:srgbClr val="FFFFFF"/>
                </a:solidFill>
                <a:latin typeface="Cera" panose="00000500000000000000" pitchFamily="50" charset="0"/>
              </a:rPr>
              <a:t>Fase de Produção </a:t>
            </a:r>
          </a:p>
          <a:p>
            <a:pPr algn="ctr">
              <a:defRPr/>
            </a:pPr>
            <a:r>
              <a:rPr lang="pt-BR" sz="1000" noProof="0" dirty="0">
                <a:solidFill>
                  <a:srgbClr val="FFFFFF"/>
                </a:solidFill>
                <a:latin typeface="Cera" panose="00000500000000000000" pitchFamily="50" charset="0"/>
              </a:rPr>
              <a:t>Até 27 anos</a:t>
            </a:r>
          </a:p>
        </p:txBody>
      </p:sp>
      <p:cxnSp>
        <p:nvCxnSpPr>
          <p:cNvPr id="52" name="Straight Connector 36">
            <a:extLst>
              <a:ext uri="{FF2B5EF4-FFF2-40B4-BE49-F238E27FC236}">
                <a16:creationId xmlns:a16="http://schemas.microsoft.com/office/drawing/2014/main" id="{B77057CF-031C-1E8E-4354-E1F5B4BEF599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3352351" y="2301135"/>
            <a:ext cx="0" cy="2260776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3">
            <a:extLst>
              <a:ext uri="{FF2B5EF4-FFF2-40B4-BE49-F238E27FC236}">
                <a16:creationId xmlns:a16="http://schemas.microsoft.com/office/drawing/2014/main" id="{0199795D-B966-59D5-F714-17D31E25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880" y="1865481"/>
            <a:ext cx="1446940" cy="3419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anchor="ctr" anchorCtr="1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Licenciamento ambiental do poço inicial</a:t>
            </a:r>
            <a:endParaRPr lang="pt-BR" sz="900" baseline="30000" noProof="0" dirty="0">
              <a:solidFill>
                <a:sysClr val="windowText" lastClr="000000"/>
              </a:solidFill>
              <a:latin typeface="Cera" panose="00000500000000000000" pitchFamily="50" charset="0"/>
            </a:endParaRPr>
          </a:p>
        </p:txBody>
      </p:sp>
      <p:cxnSp>
        <p:nvCxnSpPr>
          <p:cNvPr id="55" name="Straight Connector 36">
            <a:extLst>
              <a:ext uri="{FF2B5EF4-FFF2-40B4-BE49-F238E27FC236}">
                <a16:creationId xmlns:a16="http://schemas.microsoft.com/office/drawing/2014/main" id="{28F63C11-481A-E8EC-F480-07FA3AF5B8D0}"/>
              </a:ext>
            </a:extLst>
          </p:cNvPr>
          <p:cNvCxnSpPr/>
          <p:nvPr/>
        </p:nvCxnSpPr>
        <p:spPr>
          <a:xfrm flipV="1">
            <a:off x="587883" y="4034222"/>
            <a:ext cx="0" cy="525411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3">
            <a:extLst>
              <a:ext uri="{FF2B5EF4-FFF2-40B4-BE49-F238E27FC236}">
                <a16:creationId xmlns:a16="http://schemas.microsoft.com/office/drawing/2014/main" id="{C0B41A66-B484-A17A-5FB9-EA7FCDEF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25" y="3801548"/>
            <a:ext cx="722110" cy="1538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000" noProof="0" dirty="0">
                <a:solidFill>
                  <a:srgbClr val="FFFFFF"/>
                </a:solidFill>
                <a:latin typeface="Cera" panose="00000500000000000000" pitchFamily="50" charset="0"/>
              </a:rPr>
              <a:t>Licitação</a:t>
            </a:r>
          </a:p>
        </p:txBody>
      </p:sp>
      <p:cxnSp>
        <p:nvCxnSpPr>
          <p:cNvPr id="61" name="Straight Connector 36">
            <a:extLst>
              <a:ext uri="{FF2B5EF4-FFF2-40B4-BE49-F238E27FC236}">
                <a16:creationId xmlns:a16="http://schemas.microsoft.com/office/drawing/2014/main" id="{9394592A-E921-6C8C-AD38-DB88A74C2CAE}"/>
              </a:ext>
            </a:extLst>
          </p:cNvPr>
          <p:cNvCxnSpPr>
            <a:cxnSpLocks/>
          </p:cNvCxnSpPr>
          <p:nvPr/>
        </p:nvCxnSpPr>
        <p:spPr>
          <a:xfrm flipV="1">
            <a:off x="2551035" y="3176093"/>
            <a:ext cx="0" cy="1374114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3">
            <a:extLst>
              <a:ext uri="{FF2B5EF4-FFF2-40B4-BE49-F238E27FC236}">
                <a16:creationId xmlns:a16="http://schemas.microsoft.com/office/drawing/2014/main" id="{1B054F94-448B-3734-0F4E-E01620DDB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281" y="5396576"/>
            <a:ext cx="997251" cy="276999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Estudos iniciais do subsolo</a:t>
            </a:r>
          </a:p>
        </p:txBody>
      </p:sp>
      <p:cxnSp>
        <p:nvCxnSpPr>
          <p:cNvPr id="86" name="Straight Connector 36">
            <a:extLst>
              <a:ext uri="{FF2B5EF4-FFF2-40B4-BE49-F238E27FC236}">
                <a16:creationId xmlns:a16="http://schemas.microsoft.com/office/drawing/2014/main" id="{302A855E-7BA1-E8E1-00E9-BF64BA85B2E9}"/>
              </a:ext>
            </a:extLst>
          </p:cNvPr>
          <p:cNvCxnSpPr>
            <a:cxnSpLocks/>
          </p:cNvCxnSpPr>
          <p:nvPr/>
        </p:nvCxnSpPr>
        <p:spPr>
          <a:xfrm flipV="1">
            <a:off x="4016686" y="3644795"/>
            <a:ext cx="0" cy="905412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eft Brace 29">
            <a:extLst>
              <a:ext uri="{FF2B5EF4-FFF2-40B4-BE49-F238E27FC236}">
                <a16:creationId xmlns:a16="http://schemas.microsoft.com/office/drawing/2014/main" id="{9E661605-E875-430F-7ED9-481EB1C8E3E3}"/>
              </a:ext>
            </a:extLst>
          </p:cNvPr>
          <p:cNvSpPr/>
          <p:nvPr/>
        </p:nvSpPr>
        <p:spPr>
          <a:xfrm rot="16200000">
            <a:off x="3408297" y="4219662"/>
            <a:ext cx="252000" cy="1944385"/>
          </a:xfrm>
          <a:prstGeom prst="leftBrace">
            <a:avLst>
              <a:gd name="adj1" fmla="val 28647"/>
              <a:gd name="adj2" fmla="val 49743"/>
            </a:avLst>
          </a:prstGeom>
          <a:noFill/>
          <a:ln w="6350" cap="flat" cmpd="sng" algn="ctr">
            <a:solidFill>
              <a:srgbClr val="54585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91" name="Text Box 13">
            <a:extLst>
              <a:ext uri="{FF2B5EF4-FFF2-40B4-BE49-F238E27FC236}">
                <a16:creationId xmlns:a16="http://schemas.microsoft.com/office/drawing/2014/main" id="{024B1B8E-FA0C-F7BB-386A-67B48F4A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092" y="5396576"/>
            <a:ext cx="1485243" cy="276999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Estudos adicionais com foco em não convencionais</a:t>
            </a:r>
          </a:p>
        </p:txBody>
      </p:sp>
      <p:sp>
        <p:nvSpPr>
          <p:cNvPr id="92" name="Left Brace 29">
            <a:extLst>
              <a:ext uri="{FF2B5EF4-FFF2-40B4-BE49-F238E27FC236}">
                <a16:creationId xmlns:a16="http://schemas.microsoft.com/office/drawing/2014/main" id="{50A993F8-DBE5-2A9E-3CD5-FCEFF901C1CA}"/>
              </a:ext>
            </a:extLst>
          </p:cNvPr>
          <p:cNvSpPr/>
          <p:nvPr/>
        </p:nvSpPr>
        <p:spPr>
          <a:xfrm rot="16200000">
            <a:off x="1444512" y="4219662"/>
            <a:ext cx="252000" cy="1944385"/>
          </a:xfrm>
          <a:prstGeom prst="leftBrace">
            <a:avLst>
              <a:gd name="adj1" fmla="val 28647"/>
              <a:gd name="adj2" fmla="val 49743"/>
            </a:avLst>
          </a:prstGeom>
          <a:noFill/>
          <a:ln w="6350" cap="flat" cmpd="sng" algn="ctr">
            <a:solidFill>
              <a:srgbClr val="54585A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cxnSp>
        <p:nvCxnSpPr>
          <p:cNvPr id="93" name="Straight Connector 36">
            <a:extLst>
              <a:ext uri="{FF2B5EF4-FFF2-40B4-BE49-F238E27FC236}">
                <a16:creationId xmlns:a16="http://schemas.microsoft.com/office/drawing/2014/main" id="{89FE2A76-37EA-50D4-4B01-84F4BDF6F7A9}"/>
              </a:ext>
            </a:extLst>
          </p:cNvPr>
          <p:cNvCxnSpPr>
            <a:cxnSpLocks/>
            <a:endCxn id="69" idx="2"/>
          </p:cNvCxnSpPr>
          <p:nvPr/>
        </p:nvCxnSpPr>
        <p:spPr>
          <a:xfrm flipV="1">
            <a:off x="4495375" y="3029229"/>
            <a:ext cx="0" cy="1520978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3">
            <a:extLst>
              <a:ext uri="{FF2B5EF4-FFF2-40B4-BE49-F238E27FC236}">
                <a16:creationId xmlns:a16="http://schemas.microsoft.com/office/drawing/2014/main" id="{86FAEFC1-B022-E023-AAC4-6F4E72497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520" y="2583657"/>
            <a:ext cx="876193" cy="4154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Confirmação de </a:t>
            </a:r>
            <a:b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</a:b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Comercialidade </a:t>
            </a:r>
            <a:b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</a:b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da Jazida</a:t>
            </a:r>
            <a:endParaRPr lang="pt-BR" sz="900" baseline="30000" noProof="0" dirty="0">
              <a:solidFill>
                <a:sysClr val="windowText" lastClr="000000"/>
              </a:solidFill>
              <a:latin typeface="Cera" panose="00000500000000000000" pitchFamily="50" charset="0"/>
            </a:endParaRPr>
          </a:p>
        </p:txBody>
      </p:sp>
      <p:cxnSp>
        <p:nvCxnSpPr>
          <p:cNvPr id="99" name="Straight Connector 36">
            <a:extLst>
              <a:ext uri="{FF2B5EF4-FFF2-40B4-BE49-F238E27FC236}">
                <a16:creationId xmlns:a16="http://schemas.microsoft.com/office/drawing/2014/main" id="{464ABE9F-A216-A824-F36B-8BDE3A56152A}"/>
              </a:ext>
            </a:extLst>
          </p:cNvPr>
          <p:cNvCxnSpPr>
            <a:cxnSpLocks/>
            <a:endCxn id="74" idx="2"/>
          </p:cNvCxnSpPr>
          <p:nvPr/>
        </p:nvCxnSpPr>
        <p:spPr>
          <a:xfrm flipH="1" flipV="1">
            <a:off x="5467855" y="2434559"/>
            <a:ext cx="10748" cy="2115648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13">
            <a:extLst>
              <a:ext uri="{FF2B5EF4-FFF2-40B4-BE49-F238E27FC236}">
                <a16:creationId xmlns:a16="http://schemas.microsoft.com/office/drawing/2014/main" id="{B2D7DFE1-37F8-9B3C-0B6A-4364E9994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500" y="3251163"/>
            <a:ext cx="1014258" cy="2769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Aprovação do Licenciamento </a:t>
            </a:r>
            <a:endParaRPr lang="pt-BR" sz="900" baseline="30000" noProof="0" dirty="0">
              <a:solidFill>
                <a:sysClr val="windowText" lastClr="000000"/>
              </a:solidFill>
              <a:latin typeface="Cera" panose="00000500000000000000" pitchFamily="50" charset="0"/>
            </a:endParaRPr>
          </a:p>
        </p:txBody>
      </p:sp>
      <p:cxnSp>
        <p:nvCxnSpPr>
          <p:cNvPr id="111" name="Straight Connector 36">
            <a:extLst>
              <a:ext uri="{FF2B5EF4-FFF2-40B4-BE49-F238E27FC236}">
                <a16:creationId xmlns:a16="http://schemas.microsoft.com/office/drawing/2014/main" id="{16860E72-B3BC-8A72-31A5-CB6FB5F592FF}"/>
              </a:ext>
            </a:extLst>
          </p:cNvPr>
          <p:cNvCxnSpPr>
            <a:cxnSpLocks/>
          </p:cNvCxnSpPr>
          <p:nvPr/>
        </p:nvCxnSpPr>
        <p:spPr>
          <a:xfrm flipV="1">
            <a:off x="7086327" y="2646630"/>
            <a:ext cx="0" cy="1903577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13">
            <a:extLst>
              <a:ext uri="{FF2B5EF4-FFF2-40B4-BE49-F238E27FC236}">
                <a16:creationId xmlns:a16="http://schemas.microsoft.com/office/drawing/2014/main" id="{B5141F8E-F118-4980-0AA4-AB7444CD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795" y="3806408"/>
            <a:ext cx="944139" cy="4154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Início da implementação </a:t>
            </a:r>
            <a:b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</a:b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do Projeto</a:t>
            </a:r>
            <a:endParaRPr lang="pt-BR" sz="900" baseline="30000" noProof="0" dirty="0">
              <a:solidFill>
                <a:sysClr val="windowText" lastClr="000000"/>
              </a:solidFill>
              <a:latin typeface="Cera" panose="00000500000000000000" pitchFamily="50" charset="0"/>
            </a:endParaRPr>
          </a:p>
        </p:txBody>
      </p:sp>
      <p:pic>
        <p:nvPicPr>
          <p:cNvPr id="118" name="Picture 4" descr="Red Arrow Line Png - Red Hand Drawn Arrow Png, Transparent Png - kindpng">
            <a:extLst>
              <a:ext uri="{FF2B5EF4-FFF2-40B4-BE49-F238E27FC236}">
                <a16:creationId xmlns:a16="http://schemas.microsoft.com/office/drawing/2014/main" id="{E002F49C-3C5E-E292-D9F4-D6D74ED0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4000"/>
                    </a14:imgEffect>
                    <a14:imgEffect>
                      <a14:brightnessContrast bright="-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269" flipV="1">
            <a:off x="6207621" y="1411719"/>
            <a:ext cx="670584" cy="5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 Box 13">
            <a:extLst>
              <a:ext uri="{FF2B5EF4-FFF2-40B4-BE49-F238E27FC236}">
                <a16:creationId xmlns:a16="http://schemas.microsoft.com/office/drawing/2014/main" id="{1C0A1B74-03D0-DAC3-4903-2C9A9590B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934" y="1436610"/>
            <a:ext cx="1645325" cy="415498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Se a licença não for aprovada, o projeto não segue adiante (risco do concessionário)</a:t>
            </a:r>
          </a:p>
        </p:txBody>
      </p:sp>
      <p:pic>
        <p:nvPicPr>
          <p:cNvPr id="73" name="Graphic 72" descr="Contract with solid fill">
            <a:extLst>
              <a:ext uri="{FF2B5EF4-FFF2-40B4-BE49-F238E27FC236}">
                <a16:creationId xmlns:a16="http://schemas.microsoft.com/office/drawing/2014/main" id="{55CD7F32-394D-C3C9-0513-469654681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442" y="3439345"/>
            <a:ext cx="347794" cy="347794"/>
          </a:xfrm>
          <a:prstGeom prst="rect">
            <a:avLst/>
          </a:prstGeom>
        </p:spPr>
      </p:pic>
      <p:sp>
        <p:nvSpPr>
          <p:cNvPr id="87" name="Text Box 13">
            <a:extLst>
              <a:ext uri="{FF2B5EF4-FFF2-40B4-BE49-F238E27FC236}">
                <a16:creationId xmlns:a16="http://schemas.microsoft.com/office/drawing/2014/main" id="{A73935DF-2601-A897-29FC-A812EB80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405" y="1950891"/>
            <a:ext cx="1262714" cy="47491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Licenciamento Ambiental para desenvolver o projeto</a:t>
            </a:r>
            <a:endParaRPr lang="pt-BR" sz="900" baseline="30000" noProof="0" dirty="0">
              <a:solidFill>
                <a:sysClr val="windowText" lastClr="000000"/>
              </a:solidFill>
              <a:latin typeface="Cera" panose="00000500000000000000" pitchFamily="50" charset="0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EE21821B-184A-5926-5E52-0955CA57FF3E}"/>
              </a:ext>
            </a:extLst>
          </p:cNvPr>
          <p:cNvSpPr txBox="1"/>
          <p:nvPr/>
        </p:nvSpPr>
        <p:spPr>
          <a:xfrm>
            <a:off x="685800" y="783692"/>
            <a:ext cx="4639235" cy="613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pt-BR" sz="2000" b="1" dirty="0">
                <a:solidFill>
                  <a:srgbClr val="000000"/>
                </a:solidFill>
                <a:latin typeface="Montserrat Bold"/>
                <a:sym typeface="Montserrat Bold"/>
              </a:rPr>
              <a:t>Cronograma Exemplificativo</a:t>
            </a:r>
          </a:p>
          <a:p>
            <a:pPr>
              <a:lnSpc>
                <a:spcPts val="2600"/>
              </a:lnSpc>
            </a:pPr>
            <a:r>
              <a:rPr lang="pt-BR" sz="1200" dirty="0">
                <a:solidFill>
                  <a:srgbClr val="000000"/>
                </a:solidFill>
                <a:latin typeface="Cera" panose="00000500000000000000" pitchFamily="50" charset="0"/>
                <a:ea typeface="Montserrat Bold"/>
                <a:cs typeface="Montserrat Bold"/>
                <a:sym typeface="Montserrat Bold"/>
              </a:rPr>
              <a:t>LICITAÇÃO É ETAPA PRELIMINAR</a:t>
            </a:r>
            <a:endParaRPr lang="pt-BR" dirty="0">
              <a:solidFill>
                <a:srgbClr val="000000"/>
              </a:solidFill>
              <a:latin typeface="Cera" panose="00000500000000000000" pitchFamily="50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146AAE02-9FBE-72B1-B4AC-086F9E5F061D}"/>
              </a:ext>
            </a:extLst>
          </p:cNvPr>
          <p:cNvSpPr>
            <a:spLocks/>
          </p:cNvSpPr>
          <p:nvPr/>
        </p:nvSpPr>
        <p:spPr>
          <a:xfrm>
            <a:off x="3743403" y="3473809"/>
            <a:ext cx="553416" cy="409733"/>
          </a:xfrm>
          <a:prstGeom prst="roundRect">
            <a:avLst>
              <a:gd name="adj" fmla="val 536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89" name="Text Box 13">
            <a:extLst>
              <a:ext uri="{FF2B5EF4-FFF2-40B4-BE49-F238E27FC236}">
                <a16:creationId xmlns:a16="http://schemas.microsoft.com/office/drawing/2014/main" id="{9781BE54-9E16-144C-B6BC-A4836AA1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89" y="3537881"/>
            <a:ext cx="490045" cy="2769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Poço Inicial</a:t>
            </a:r>
            <a:endParaRPr lang="pt-BR" sz="900" baseline="30000" noProof="0" dirty="0">
              <a:solidFill>
                <a:sysClr val="windowText" lastClr="000000"/>
              </a:solidFill>
              <a:latin typeface="Cera" panose="00000500000000000000" pitchFamily="50" charset="0"/>
            </a:endParaRPr>
          </a:p>
        </p:txBody>
      </p:sp>
      <p:cxnSp>
        <p:nvCxnSpPr>
          <p:cNvPr id="98" name="Straight Connector 36">
            <a:extLst>
              <a:ext uri="{FF2B5EF4-FFF2-40B4-BE49-F238E27FC236}">
                <a16:creationId xmlns:a16="http://schemas.microsoft.com/office/drawing/2014/main" id="{117148CD-3DBF-AFFB-74E1-920234ADAE29}"/>
              </a:ext>
            </a:extLst>
          </p:cNvPr>
          <p:cNvCxnSpPr>
            <a:cxnSpLocks/>
            <a:stCxn id="117" idx="1"/>
          </p:cNvCxnSpPr>
          <p:nvPr/>
        </p:nvCxnSpPr>
        <p:spPr>
          <a:xfrm flipH="1">
            <a:off x="7748337" y="2646631"/>
            <a:ext cx="962496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9E2A2F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7" name="Retângulo: Cantos Arredondados 116">
            <a:extLst>
              <a:ext uri="{FF2B5EF4-FFF2-40B4-BE49-F238E27FC236}">
                <a16:creationId xmlns:a16="http://schemas.microsoft.com/office/drawing/2014/main" id="{CF323AFF-0D7E-3BD0-F641-09CE71BF76F9}"/>
              </a:ext>
            </a:extLst>
          </p:cNvPr>
          <p:cNvSpPr/>
          <p:nvPr/>
        </p:nvSpPr>
        <p:spPr>
          <a:xfrm>
            <a:off x="8710833" y="1874660"/>
            <a:ext cx="2935617" cy="154394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 w="19050" cap="flat" cmpd="sng" algn="ctr">
            <a:solidFill>
              <a:srgbClr val="9E2A2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marL="0" lvl="2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</a:pPr>
            <a:r>
              <a:rPr lang="pt-BR" sz="1500" noProof="0" dirty="0">
                <a:solidFill>
                  <a:srgbClr val="9E2A2F"/>
                </a:solidFill>
                <a:latin typeface="Cera" panose="00000500000000000000" pitchFamily="50" charset="0"/>
                <a:ea typeface="+mj-ea"/>
                <a:cs typeface="+mj-cs"/>
              </a:rPr>
              <a:t>Em novas regiões, é comum que transcorram </a:t>
            </a:r>
            <a:r>
              <a:rPr lang="pt-BR" sz="1500" b="1" noProof="0" dirty="0">
                <a:solidFill>
                  <a:srgbClr val="9E2A2F"/>
                </a:solidFill>
                <a:latin typeface="Cera" panose="00000500000000000000" pitchFamily="50" charset="0"/>
                <a:ea typeface="+mj-ea"/>
                <a:cs typeface="+mj-cs"/>
              </a:rPr>
              <a:t>mais de 15 anos entre a licitação e o início da produção. </a:t>
            </a:r>
            <a:r>
              <a:rPr lang="pt-BR" sz="1500" noProof="0" dirty="0">
                <a:solidFill>
                  <a:srgbClr val="9E2A2F"/>
                </a:solidFill>
                <a:latin typeface="Cera" panose="00000500000000000000" pitchFamily="50" charset="0"/>
                <a:ea typeface="+mj-ea"/>
                <a:cs typeface="+mj-cs"/>
              </a:rPr>
              <a:t>O licenciamento ambiental é parte importante nesse prazo.</a:t>
            </a:r>
          </a:p>
        </p:txBody>
      </p:sp>
      <p:sp>
        <p:nvSpPr>
          <p:cNvPr id="120" name="Text Box 13">
            <a:extLst>
              <a:ext uri="{FF2B5EF4-FFF2-40B4-BE49-F238E27FC236}">
                <a16:creationId xmlns:a16="http://schemas.microsoft.com/office/drawing/2014/main" id="{6A3F7E9E-FDA0-5151-05C0-374B80758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281" y="6111665"/>
            <a:ext cx="2942056" cy="215444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b="1" dirty="0">
                <a:solidFill>
                  <a:srgbClr val="9E2A2F"/>
                </a:solidFill>
                <a:latin typeface="Cera" panose="00000500000000000000" pitchFamily="50" charset="0"/>
                <a:ea typeface="+mj-ea"/>
                <a:cs typeface="+mj-cs"/>
              </a:rPr>
              <a:t>ATÉ 12 ANOS DE PESQUISAS</a:t>
            </a:r>
          </a:p>
        </p:txBody>
      </p:sp>
      <p:sp>
        <p:nvSpPr>
          <p:cNvPr id="121" name="Left Brace 29">
            <a:extLst>
              <a:ext uri="{FF2B5EF4-FFF2-40B4-BE49-F238E27FC236}">
                <a16:creationId xmlns:a16="http://schemas.microsoft.com/office/drawing/2014/main" id="{2E4FCBD5-217D-243A-EBA8-F54EE320406D}"/>
              </a:ext>
            </a:extLst>
          </p:cNvPr>
          <p:cNvSpPr/>
          <p:nvPr/>
        </p:nvSpPr>
        <p:spPr>
          <a:xfrm rot="16200000">
            <a:off x="2456847" y="3969418"/>
            <a:ext cx="180000" cy="3897056"/>
          </a:xfrm>
          <a:prstGeom prst="leftBrace">
            <a:avLst>
              <a:gd name="adj1" fmla="val 0"/>
              <a:gd name="adj2" fmla="val 49743"/>
            </a:avLst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E603191-2227-3F53-ADB3-03EC214F447E}"/>
              </a:ext>
            </a:extLst>
          </p:cNvPr>
          <p:cNvSpPr>
            <a:spLocks/>
          </p:cNvSpPr>
          <p:nvPr/>
        </p:nvSpPr>
        <p:spPr>
          <a:xfrm>
            <a:off x="1954692" y="2528863"/>
            <a:ext cx="1245026" cy="1492955"/>
          </a:xfrm>
          <a:prstGeom prst="roundRect">
            <a:avLst>
              <a:gd name="adj" fmla="val 5363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85CCA782-DADC-9B31-4715-EF9DEFDF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556" y="2599677"/>
            <a:ext cx="1234470" cy="13157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b="1" noProof="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Descoberta de Não Convencional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900" u="sng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Exige</a:t>
            </a:r>
            <a:r>
              <a:rPr lang="pt-BR" sz="90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: qualificação adicional do concessionário </a:t>
            </a:r>
            <a:r>
              <a:rPr lang="pt-BR" sz="900" b="1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+ </a:t>
            </a:r>
            <a:r>
              <a:rPr lang="pt-BR" sz="900" dirty="0">
                <a:solidFill>
                  <a:sysClr val="windowText" lastClr="000000"/>
                </a:solidFill>
                <a:latin typeface="Cera" panose="00000500000000000000" pitchFamily="50" charset="0"/>
              </a:rPr>
              <a:t>aprovação de plano específico para avaliação dos não convencionais</a:t>
            </a:r>
            <a:endParaRPr lang="pt-BR" sz="900" baseline="30000" dirty="0">
              <a:solidFill>
                <a:sysClr val="windowText" lastClr="000000"/>
              </a:solidFill>
              <a:latin typeface="Cera" panose="00000500000000000000" pitchFamily="50" charset="0"/>
            </a:endParaRPr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65CA1418-D067-01C0-C305-241F449FF2E0}"/>
              </a:ext>
            </a:extLst>
          </p:cNvPr>
          <p:cNvSpPr>
            <a:spLocks/>
          </p:cNvSpPr>
          <p:nvPr/>
        </p:nvSpPr>
        <p:spPr>
          <a:xfrm>
            <a:off x="6683881" y="2399847"/>
            <a:ext cx="830680" cy="415499"/>
          </a:xfrm>
          <a:prstGeom prst="roundRect">
            <a:avLst>
              <a:gd name="adj" fmla="val 5363"/>
            </a:avLst>
          </a:prstGeom>
          <a:solidFill>
            <a:srgbClr val="00C36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82" name="Text Box 13">
            <a:extLst>
              <a:ext uri="{FF2B5EF4-FFF2-40B4-BE49-F238E27FC236}">
                <a16:creationId xmlns:a16="http://schemas.microsoft.com/office/drawing/2014/main" id="{AB824432-1E66-9726-F41C-1B035AFFB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655" y="2478994"/>
            <a:ext cx="591132" cy="2769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oval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900" b="1" noProof="0" dirty="0">
                <a:solidFill>
                  <a:srgbClr val="FFFFFF"/>
                </a:solidFill>
                <a:latin typeface="Cera" panose="00000500000000000000" pitchFamily="50" charset="0"/>
              </a:rPr>
              <a:t>Início da Produção</a:t>
            </a:r>
            <a:endParaRPr lang="pt-BR" sz="900" b="1" baseline="30000" noProof="0" dirty="0">
              <a:solidFill>
                <a:srgbClr val="FFFFFF"/>
              </a:solidFill>
              <a:latin typeface="Cer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0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>
            <a:extLst>
              <a:ext uri="{FF2B5EF4-FFF2-40B4-BE49-F238E27FC236}">
                <a16:creationId xmlns:a16="http://schemas.microsoft.com/office/drawing/2014/main" id="{783C3E08-EF45-E7A4-6DF2-01A9F42010D0}"/>
              </a:ext>
            </a:extLst>
          </p:cNvPr>
          <p:cNvSpPr txBox="1"/>
          <p:nvPr/>
        </p:nvSpPr>
        <p:spPr>
          <a:xfrm>
            <a:off x="685800" y="828158"/>
            <a:ext cx="10820400" cy="44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2663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FONTES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66A018-9A8E-407A-E9A2-CF9BBB5BFC9B}"/>
              </a:ext>
            </a:extLst>
          </p:cNvPr>
          <p:cNvSpPr txBox="1"/>
          <p:nvPr/>
        </p:nvSpPr>
        <p:spPr>
          <a:xfrm>
            <a:off x="694265" y="1547120"/>
            <a:ext cx="11022605" cy="158504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Slides 5 e 6 - DADOS SOBRE FRACKING </a:t>
            </a: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Dados sobre EUA: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Estudo “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Hydraulic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Fracturing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for Oil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and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Gas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: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Impacts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from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the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Hydraulic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Fracturing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Water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Cycle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on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Drinking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Water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Resources in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the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United States”, produzido pela United States Environmental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Protection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Agency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– EPA em dezembro/2016, disponível em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  <a:hlinkClick r:id="rId3"/>
              </a:rPr>
              <a:t>https://www.epa.gov/sites/default/files/2016-12/documents/hfdwa_executive_summary.pdf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Dados sobre Argentina: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Dados produzidos pela 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</a:rPr>
              <a:t>Tenaris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</a:rPr>
              <a:t>University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, consultados na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apresentação “Visita Vaca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Muerta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– Neuquén” de set/2024</a:t>
            </a: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dirty="0">
                <a:solidFill>
                  <a:srgbClr val="080808"/>
                </a:solidFill>
                <a:latin typeface="Cera" panose="00000500000000000000" pitchFamily="50" charset="0"/>
              </a:rPr>
              <a:t>Dados sobre Canadá: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Dados sobre monitoramento de sismos consultados no “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Earthquake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Dashboard”, divulgado pelo Alberta Energy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Regulator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no seguinte site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: 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  <a:hlinkClick r:id="rId4"/>
              </a:rPr>
              <a:t>https://ags-aer.shinyapps.io/Seismicity_waveform_app/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Dados sobre Brasil: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Estudo sobre consumo de água estimado no Brasil produzido pela ABPIP em sua manifestação no IAC n. 21/STJ. </a:t>
            </a: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Dados sobre a evolução da técnica de fraturamento hidráulico: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Consultados no livro “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Hydraulic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Fracturing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: Fundamentals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and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Advancements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”, publicado pela Society of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Petroleum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Engineers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em 2019.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E97E92C-C1D6-D22F-96CF-828EE22A59E4}"/>
              </a:ext>
            </a:extLst>
          </p:cNvPr>
          <p:cNvSpPr txBox="1"/>
          <p:nvPr/>
        </p:nvSpPr>
        <p:spPr>
          <a:xfrm>
            <a:off x="685800" y="3384237"/>
            <a:ext cx="11031070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Slide 7 - DADOS SOBRE FRACKING </a:t>
            </a: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Dados sobre produção dos EUA: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Relatório semanal publicado pela EIA, agência americana de informação energética (U.S. Energy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Information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 err="1">
                <a:solidFill>
                  <a:srgbClr val="080808"/>
                </a:solidFill>
                <a:latin typeface="Cera" panose="00000500000000000000" pitchFamily="50" charset="0"/>
              </a:rPr>
              <a:t>Administration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), consultado em 19/08/2025 em: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  <a:hlinkClick r:id="rId5"/>
              </a:rPr>
              <a:t>https://www.eia.gov/naturalgas/weekly/#jm-supply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dirty="0">
                <a:solidFill>
                  <a:srgbClr val="080808"/>
                </a:solidFill>
                <a:latin typeface="Cera" panose="00000500000000000000" pitchFamily="50" charset="0"/>
              </a:rPr>
              <a:t>Dados sobre produção na China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: Artigo publicado na 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</a:rPr>
              <a:t>Hydrocarbon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</a:rPr>
              <a:t>Engineering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com base em dados da EIA, agência americana de informação energética (U.S. Energy 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</a:rPr>
              <a:t>Information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</a:rPr>
              <a:t>Administration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). Artigo disponível em: 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  <a:hlinkClick r:id="rId6"/>
              </a:rPr>
              <a:t>https://www.hydrocarbonengineering.com/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  <a:hlinkClick r:id="rId6"/>
              </a:rPr>
              <a:t>gas-processing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  <a:hlinkClick r:id="rId6"/>
              </a:rPr>
              <a:t>/14082024/eia-chinas-natural-gas-consumption-production-and-imports-all-increased-in-2023/#:~:text=Domestic%20production%20has%20grown%20by,6.5%20Bbillion%20ft3/d.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  </a:t>
            </a:r>
            <a:endParaRPr lang="pt-BR" sz="900" noProof="0" dirty="0">
              <a:solidFill>
                <a:srgbClr val="080808"/>
              </a:solidFill>
              <a:latin typeface="Cera" panose="00000500000000000000" pitchFamily="50" charset="0"/>
            </a:endParaRP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dirty="0">
                <a:solidFill>
                  <a:srgbClr val="080808"/>
                </a:solidFill>
                <a:latin typeface="Cera" panose="00000500000000000000" pitchFamily="50" charset="0"/>
              </a:rPr>
              <a:t>Dados sobre produção na Argentina: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Dados produzidos pela 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</a:rPr>
              <a:t>Tenaris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</a:rPr>
              <a:t>University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, consultados na apresentação “Visita Vaca </a:t>
            </a:r>
            <a:r>
              <a:rPr lang="pt-BR" sz="900" dirty="0" err="1">
                <a:solidFill>
                  <a:srgbClr val="080808"/>
                </a:solidFill>
                <a:latin typeface="Cera" panose="00000500000000000000" pitchFamily="50" charset="0"/>
              </a:rPr>
              <a:t>Muerta</a:t>
            </a:r>
            <a:r>
              <a:rPr lang="pt-BR" sz="900" dirty="0">
                <a:solidFill>
                  <a:srgbClr val="080808"/>
                </a:solidFill>
                <a:latin typeface="Cera" panose="00000500000000000000" pitchFamily="50" charset="0"/>
              </a:rPr>
              <a:t> – Neuquén” de set/2024</a:t>
            </a:r>
            <a:endParaRPr lang="pt-BR" sz="900" noProof="0" dirty="0">
              <a:solidFill>
                <a:srgbClr val="080808"/>
              </a:solidFill>
              <a:latin typeface="Cera" panose="00000500000000000000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744944-F4DA-1BD4-D895-5762655214D2}"/>
              </a:ext>
            </a:extLst>
          </p:cNvPr>
          <p:cNvSpPr txBox="1"/>
          <p:nvPr/>
        </p:nvSpPr>
        <p:spPr>
          <a:xfrm>
            <a:off x="694265" y="4928968"/>
            <a:ext cx="11022605" cy="9387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Slide 8 – EFEITOS POSITIVOS</a:t>
            </a: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dirty="0">
                <a:solidFill>
                  <a:srgbClr val="080808"/>
                </a:solidFill>
                <a:latin typeface="Cera" panose="00000500000000000000" pitchFamily="50" charset="0"/>
              </a:rPr>
              <a:t>Dados sobre emissão de CO2 do Gás Natural: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Dados obtidos no artigo “GÁS NATURAL – UM COMBUSTÍVELCHAVE PARA UMA ECONOMIA DE BAIXO CARBONO”, publicado pelo BNDES em março de 2021, disponível no seguinte link: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  <a:hlinkClick r:id="rId7"/>
              </a:rPr>
              <a:t>https://web.bndes.gov.br/bib/jspui/bitstream/1408/20802/1/PR_Gas%20natural_215277_P_BD.pdf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</a:p>
          <a:p>
            <a:pPr marL="0" lvl="2" defTabSz="990527">
              <a:spcBef>
                <a:spcPct val="0"/>
              </a:spcBef>
              <a:spcAft>
                <a:spcPts val="600"/>
              </a:spcAft>
            </a:pPr>
            <a:r>
              <a:rPr lang="pt-BR" sz="9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Dados sobre produção consumo de diesel: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</a:rPr>
              <a:t>Artigo publicado na Click Petróleo e Gás, disponível em:</a:t>
            </a:r>
            <a:r>
              <a:rPr lang="pt-BR" sz="9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900" noProof="0" dirty="0">
                <a:solidFill>
                  <a:srgbClr val="080808"/>
                </a:solidFill>
                <a:latin typeface="Cera" panose="00000500000000000000" pitchFamily="50" charset="0"/>
                <a:hlinkClick r:id="rId8"/>
              </a:rPr>
              <a:t>https://clickpetroleoegas.com.br/agropecuaria-brasileira-consome-mais-combustivel-no-mundo-maquinas-pesadas-diesel-e-altano-petroleo-a-combinacao-que-ameaca-producao-agro-no-brasil-e-ninguem-quer-falar-sobre-isso-fcmo87/</a:t>
            </a:r>
            <a:endParaRPr lang="pt-BR" sz="900" noProof="0" dirty="0">
              <a:solidFill>
                <a:srgbClr val="080808"/>
              </a:solidFill>
              <a:latin typeface="Cer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5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85800" y="0"/>
            <a:ext cx="12593010" cy="6858000"/>
          </a:xfrm>
          <a:custGeom>
            <a:avLst/>
            <a:gdLst/>
            <a:ahLst/>
            <a:cxnLst/>
            <a:rect l="l" t="t" r="r" b="b"/>
            <a:pathLst>
              <a:path w="18889515" h="10287000">
                <a:moveTo>
                  <a:pt x="0" y="0"/>
                </a:moveTo>
                <a:lnTo>
                  <a:pt x="18889515" y="0"/>
                </a:lnTo>
                <a:lnTo>
                  <a:pt x="188895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sp>
        <p:nvSpPr>
          <p:cNvPr id="3" name="Freeform 3"/>
          <p:cNvSpPr/>
          <p:nvPr/>
        </p:nvSpPr>
        <p:spPr>
          <a:xfrm rot="-227606" flipH="1">
            <a:off x="-1749505" y="-9946"/>
            <a:ext cx="9365395" cy="7187940"/>
          </a:xfrm>
          <a:custGeom>
            <a:avLst/>
            <a:gdLst/>
            <a:ahLst/>
            <a:cxnLst/>
            <a:rect l="l" t="t" r="r" b="b"/>
            <a:pathLst>
              <a:path w="14048092" h="10781910">
                <a:moveTo>
                  <a:pt x="14048092" y="0"/>
                </a:moveTo>
                <a:lnTo>
                  <a:pt x="0" y="0"/>
                </a:lnTo>
                <a:lnTo>
                  <a:pt x="0" y="10781910"/>
                </a:lnTo>
                <a:lnTo>
                  <a:pt x="14048092" y="10781910"/>
                </a:lnTo>
                <a:lnTo>
                  <a:pt x="1404809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sp>
        <p:nvSpPr>
          <p:cNvPr id="4" name="Freeform 4"/>
          <p:cNvSpPr/>
          <p:nvPr/>
        </p:nvSpPr>
        <p:spPr>
          <a:xfrm rot="-101838" flipH="1">
            <a:off x="-1872624" y="-9390"/>
            <a:ext cx="9365395" cy="7187940"/>
          </a:xfrm>
          <a:custGeom>
            <a:avLst/>
            <a:gdLst/>
            <a:ahLst/>
            <a:cxnLst/>
            <a:rect l="l" t="t" r="r" b="b"/>
            <a:pathLst>
              <a:path w="14048092" h="10781910">
                <a:moveTo>
                  <a:pt x="14048092" y="0"/>
                </a:moveTo>
                <a:lnTo>
                  <a:pt x="0" y="0"/>
                </a:lnTo>
                <a:lnTo>
                  <a:pt x="0" y="10781910"/>
                </a:lnTo>
                <a:lnTo>
                  <a:pt x="14048092" y="10781910"/>
                </a:lnTo>
                <a:lnTo>
                  <a:pt x="1404809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sp>
        <p:nvSpPr>
          <p:cNvPr id="5" name="Freeform 5"/>
          <p:cNvSpPr/>
          <p:nvPr/>
        </p:nvSpPr>
        <p:spPr>
          <a:xfrm rot="15893" flipH="1">
            <a:off x="-1992936" y="-9946"/>
            <a:ext cx="9365395" cy="7187940"/>
          </a:xfrm>
          <a:custGeom>
            <a:avLst/>
            <a:gdLst/>
            <a:ahLst/>
            <a:cxnLst/>
            <a:rect l="l" t="t" r="r" b="b"/>
            <a:pathLst>
              <a:path w="14048092" h="10781910">
                <a:moveTo>
                  <a:pt x="14048092" y="0"/>
                </a:moveTo>
                <a:lnTo>
                  <a:pt x="0" y="0"/>
                </a:lnTo>
                <a:lnTo>
                  <a:pt x="0" y="10781910"/>
                </a:lnTo>
                <a:lnTo>
                  <a:pt x="14048092" y="10781910"/>
                </a:lnTo>
                <a:lnTo>
                  <a:pt x="1404809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sp>
        <p:nvSpPr>
          <p:cNvPr id="6" name="Freeform 6"/>
          <p:cNvSpPr/>
          <p:nvPr/>
        </p:nvSpPr>
        <p:spPr>
          <a:xfrm rot="123509" flipH="1">
            <a:off x="-2215410" y="-144463"/>
            <a:ext cx="9365395" cy="7187940"/>
          </a:xfrm>
          <a:custGeom>
            <a:avLst/>
            <a:gdLst/>
            <a:ahLst/>
            <a:cxnLst/>
            <a:rect l="l" t="t" r="r" b="b"/>
            <a:pathLst>
              <a:path w="14048092" h="10781910">
                <a:moveTo>
                  <a:pt x="14048092" y="0"/>
                </a:moveTo>
                <a:lnTo>
                  <a:pt x="0" y="0"/>
                </a:lnTo>
                <a:lnTo>
                  <a:pt x="0" y="10781911"/>
                </a:lnTo>
                <a:lnTo>
                  <a:pt x="14048092" y="10781911"/>
                </a:lnTo>
                <a:lnTo>
                  <a:pt x="1404809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 sz="1200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1215272" y="2895543"/>
            <a:ext cx="3106380" cy="549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2"/>
              </a:lnSpc>
            </a:pPr>
            <a:r>
              <a:rPr lang="pt-BR" sz="3330" b="1" noProof="0" dirty="0">
                <a:solidFill>
                  <a:srgbClr val="13324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Adriano Pires</a:t>
            </a:r>
          </a:p>
        </p:txBody>
      </p:sp>
      <p:sp>
        <p:nvSpPr>
          <p:cNvPr id="8" name="AutoShape 8"/>
          <p:cNvSpPr/>
          <p:nvPr/>
        </p:nvSpPr>
        <p:spPr>
          <a:xfrm>
            <a:off x="936791" y="3687798"/>
            <a:ext cx="3505943" cy="0"/>
          </a:xfrm>
          <a:prstGeom prst="line">
            <a:avLst/>
          </a:prstGeom>
          <a:ln w="38100" cap="flat">
            <a:solidFill>
              <a:srgbClr val="13324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1200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1042679" y="3851633"/>
            <a:ext cx="3294164" cy="691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5"/>
              </a:lnSpc>
            </a:pPr>
            <a:r>
              <a:rPr lang="pt-BR" sz="2400" b="1" noProof="0" dirty="0">
                <a:solidFill>
                  <a:srgbClr val="13324A"/>
                </a:solidFill>
                <a:latin typeface="Montserrat"/>
                <a:ea typeface="Montserrat"/>
                <a:cs typeface="Montserrat"/>
                <a:sym typeface="Montserrat"/>
              </a:rPr>
              <a:t>ABPIP</a:t>
            </a:r>
          </a:p>
          <a:p>
            <a:pPr algn="ctr">
              <a:lnSpc>
                <a:spcPts val="2795"/>
              </a:lnSpc>
            </a:pPr>
            <a:r>
              <a:rPr lang="pt-BR" sz="1997" noProof="0" dirty="0">
                <a:solidFill>
                  <a:srgbClr val="13324A"/>
                </a:solidFill>
                <a:latin typeface="Montserrat"/>
                <a:ea typeface="Montserrat"/>
                <a:cs typeface="Montserrat"/>
                <a:sym typeface="Montserrat"/>
              </a:rPr>
              <a:t>https://abpip.org.br/pt/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CA864-1F95-55AB-B13A-9E571F57D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15">
            <a:extLst>
              <a:ext uri="{FF2B5EF4-FFF2-40B4-BE49-F238E27FC236}">
                <a16:creationId xmlns:a16="http://schemas.microsoft.com/office/drawing/2014/main" id="{829D4EE9-1142-8C6E-0E10-CB1A5753A927}"/>
              </a:ext>
            </a:extLst>
          </p:cNvPr>
          <p:cNvSpPr txBox="1"/>
          <p:nvPr/>
        </p:nvSpPr>
        <p:spPr>
          <a:xfrm>
            <a:off x="685800" y="828158"/>
            <a:ext cx="10820400" cy="44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2663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CONCEITOS BÁSICOS</a:t>
            </a:r>
          </a:p>
        </p:txBody>
      </p:sp>
      <p:sp>
        <p:nvSpPr>
          <p:cNvPr id="46" name="Retângulo: Cantos Arredondados 1">
            <a:extLst>
              <a:ext uri="{FF2B5EF4-FFF2-40B4-BE49-F238E27FC236}">
                <a16:creationId xmlns:a16="http://schemas.microsoft.com/office/drawing/2014/main" id="{7DB38796-5249-7C91-FE2C-24C1419C1EC7}"/>
              </a:ext>
            </a:extLst>
          </p:cNvPr>
          <p:cNvSpPr/>
          <p:nvPr/>
        </p:nvSpPr>
        <p:spPr>
          <a:xfrm>
            <a:off x="446130" y="1861352"/>
            <a:ext cx="3561168" cy="2434200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lvl="2" defTabSz="990527">
              <a:lnSpc>
                <a:spcPts val="2000"/>
              </a:lnSpc>
              <a:spcBef>
                <a:spcPct val="0"/>
              </a:spcBef>
              <a:spcAft>
                <a:spcPts val="800"/>
              </a:spcAft>
            </a:pPr>
            <a:endParaRPr lang="pt-BR" sz="1600" noProof="0" dirty="0">
              <a:solidFill>
                <a:srgbClr val="080808"/>
              </a:solidFill>
              <a:latin typeface="Cera" panose="00000500000000000000" pitchFamily="50" charset="0"/>
            </a:endParaRPr>
          </a:p>
          <a:p>
            <a:pPr marL="0" lvl="2" defTabSz="990527">
              <a:lnSpc>
                <a:spcPts val="2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1600" noProof="0" dirty="0">
                <a:solidFill>
                  <a:srgbClr val="080808"/>
                </a:solidFill>
                <a:latin typeface="Cera" panose="00000500000000000000" pitchFamily="50" charset="0"/>
              </a:rPr>
              <a:t>Rocha reservatório que apresenta </a:t>
            </a:r>
            <a:r>
              <a:rPr lang="pt-BR" sz="16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baixa permeabilidade</a:t>
            </a:r>
            <a:r>
              <a:rPr lang="pt-BR" sz="1600" noProof="0" dirty="0">
                <a:solidFill>
                  <a:srgbClr val="080808"/>
                </a:solidFill>
                <a:latin typeface="Cera" panose="00000500000000000000" pitchFamily="50" charset="0"/>
              </a:rPr>
              <a:t>, o que impede que os volumes fluam naturalmente para os poços. De resto, é igual a um reservatório convencional.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E4CBBD-689D-8298-B8F1-554B1CEBC8D0}"/>
              </a:ext>
            </a:extLst>
          </p:cNvPr>
          <p:cNvSpPr txBox="1"/>
          <p:nvPr/>
        </p:nvSpPr>
        <p:spPr>
          <a:xfrm>
            <a:off x="627693" y="1536239"/>
            <a:ext cx="2842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cap="small" noProof="0" dirty="0">
                <a:solidFill>
                  <a:srgbClr val="0F45B1"/>
                </a:solidFill>
                <a:latin typeface="Cera" panose="00000500000000000000" pitchFamily="50" charset="0"/>
              </a:rPr>
              <a:t>Reservatório </a:t>
            </a:r>
          </a:p>
          <a:p>
            <a:r>
              <a:rPr lang="pt-BR" sz="2000" b="1" cap="small" noProof="0" dirty="0">
                <a:solidFill>
                  <a:srgbClr val="0F45B1"/>
                </a:solidFill>
                <a:latin typeface="Cera" panose="00000500000000000000" pitchFamily="50" charset="0"/>
              </a:rPr>
              <a:t>Não Convencional</a:t>
            </a:r>
            <a:endParaRPr lang="pt-BR" sz="2000" cap="small" noProof="0" dirty="0">
              <a:solidFill>
                <a:srgbClr val="0F45B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45842D-A70D-67BF-81A9-5FC93DE25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35353" b="16783"/>
          <a:stretch>
            <a:fillRect/>
          </a:stretch>
        </p:blipFill>
        <p:spPr bwMode="auto">
          <a:xfrm>
            <a:off x="8282753" y="2142611"/>
            <a:ext cx="3318841" cy="31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11">
            <a:extLst>
              <a:ext uri="{FF2B5EF4-FFF2-40B4-BE49-F238E27FC236}">
                <a16:creationId xmlns:a16="http://schemas.microsoft.com/office/drawing/2014/main" id="{EF539F4D-90D6-3653-8201-94C08DE927A3}"/>
              </a:ext>
            </a:extLst>
          </p:cNvPr>
          <p:cNvSpPr/>
          <p:nvPr/>
        </p:nvSpPr>
        <p:spPr>
          <a:xfrm>
            <a:off x="8282753" y="5308352"/>
            <a:ext cx="2735029" cy="8564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2" defTabSz="990527">
              <a:spcBef>
                <a:spcPct val="0"/>
              </a:spcBef>
              <a:spcAft>
                <a:spcPts val="1300"/>
              </a:spcAft>
            </a:pPr>
            <a:r>
              <a:rPr lang="pt-BR" dirty="0">
                <a:solidFill>
                  <a:srgbClr val="080808"/>
                </a:solidFill>
              </a:rPr>
              <a:t>BAIXA PERMEABILIDADE: POROS NÃO CONECTADOS</a:t>
            </a:r>
            <a:endParaRPr lang="pt-BR" noProof="0" dirty="0">
              <a:solidFill>
                <a:srgbClr val="080808"/>
              </a:solidFill>
            </a:endParaRPr>
          </a:p>
        </p:txBody>
      </p:sp>
      <p:sp>
        <p:nvSpPr>
          <p:cNvPr id="5" name="Retângulo 11">
            <a:extLst>
              <a:ext uri="{FF2B5EF4-FFF2-40B4-BE49-F238E27FC236}">
                <a16:creationId xmlns:a16="http://schemas.microsoft.com/office/drawing/2014/main" id="{4E601754-69A7-35EA-75F7-51409D0AD861}"/>
              </a:ext>
            </a:extLst>
          </p:cNvPr>
          <p:cNvSpPr/>
          <p:nvPr/>
        </p:nvSpPr>
        <p:spPr>
          <a:xfrm>
            <a:off x="4686164" y="5308352"/>
            <a:ext cx="2961977" cy="8564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2" defTabSz="990527">
              <a:spcBef>
                <a:spcPct val="0"/>
              </a:spcBef>
              <a:spcAft>
                <a:spcPts val="1300"/>
              </a:spcAft>
            </a:pPr>
            <a:r>
              <a:rPr lang="pt-BR" dirty="0">
                <a:solidFill>
                  <a:srgbClr val="080808"/>
                </a:solidFill>
              </a:rPr>
              <a:t>PERMEABILIDADE NORMAL: POROS CONECTADOS</a:t>
            </a:r>
            <a:endParaRPr lang="pt-BR" noProof="0" dirty="0">
              <a:solidFill>
                <a:srgbClr val="080808"/>
              </a:solidFill>
            </a:endParaRPr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B05E5EE-164F-1717-18E5-673DE67A0365}"/>
              </a:ext>
            </a:extLst>
          </p:cNvPr>
          <p:cNvSpPr/>
          <p:nvPr/>
        </p:nvSpPr>
        <p:spPr>
          <a:xfrm>
            <a:off x="8242206" y="1438600"/>
            <a:ext cx="2735029" cy="8564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2" defTabSz="990527">
              <a:spcBef>
                <a:spcPct val="0"/>
              </a:spcBef>
              <a:spcAft>
                <a:spcPts val="1300"/>
              </a:spcAft>
            </a:pPr>
            <a:r>
              <a:rPr lang="pt-BR" b="1" dirty="0">
                <a:solidFill>
                  <a:srgbClr val="080808"/>
                </a:solidFill>
              </a:rPr>
              <a:t>NÃO CONVENCIONAL</a:t>
            </a:r>
            <a:endParaRPr lang="pt-BR" b="1" noProof="0" dirty="0">
              <a:solidFill>
                <a:srgbClr val="080808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A79423D-787D-5746-4EC0-503FAA2CC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8" b="16783"/>
          <a:stretch>
            <a:fillRect/>
          </a:stretch>
        </p:blipFill>
        <p:spPr bwMode="auto">
          <a:xfrm>
            <a:off x="4686164" y="2142612"/>
            <a:ext cx="3225844" cy="31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1">
            <a:extLst>
              <a:ext uri="{FF2B5EF4-FFF2-40B4-BE49-F238E27FC236}">
                <a16:creationId xmlns:a16="http://schemas.microsoft.com/office/drawing/2014/main" id="{BD41755E-4BBF-45AD-CD43-FBB9640C5885}"/>
              </a:ext>
            </a:extLst>
          </p:cNvPr>
          <p:cNvSpPr/>
          <p:nvPr/>
        </p:nvSpPr>
        <p:spPr>
          <a:xfrm>
            <a:off x="4675911" y="1438600"/>
            <a:ext cx="2735029" cy="8564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2" defTabSz="990527">
              <a:spcBef>
                <a:spcPct val="0"/>
              </a:spcBef>
              <a:spcAft>
                <a:spcPts val="1300"/>
              </a:spcAft>
            </a:pPr>
            <a:r>
              <a:rPr lang="pt-BR" b="1" dirty="0">
                <a:solidFill>
                  <a:srgbClr val="080808"/>
                </a:solidFill>
              </a:rPr>
              <a:t>CONVENCIONAL</a:t>
            </a:r>
            <a:endParaRPr lang="pt-BR" b="1" noProof="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8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CA864-1F95-55AB-B13A-9E571F57D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15">
            <a:extLst>
              <a:ext uri="{FF2B5EF4-FFF2-40B4-BE49-F238E27FC236}">
                <a16:creationId xmlns:a16="http://schemas.microsoft.com/office/drawing/2014/main" id="{829D4EE9-1142-8C6E-0E10-CB1A5753A927}"/>
              </a:ext>
            </a:extLst>
          </p:cNvPr>
          <p:cNvSpPr txBox="1"/>
          <p:nvPr/>
        </p:nvSpPr>
        <p:spPr>
          <a:xfrm>
            <a:off x="685800" y="828158"/>
            <a:ext cx="10820400" cy="44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2663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CONCEITOS BÁSICOS</a:t>
            </a:r>
          </a:p>
        </p:txBody>
      </p:sp>
      <p:pic>
        <p:nvPicPr>
          <p:cNvPr id="47" name="Imagem 8" descr="Foto preta e branca de relógio ao fundo&#10;&#10;O conteúdo gerado por IA pode estar incorreto.">
            <a:extLst>
              <a:ext uri="{FF2B5EF4-FFF2-40B4-BE49-F238E27FC236}">
                <a16:creationId xmlns:a16="http://schemas.microsoft.com/office/drawing/2014/main" id="{92FCB72B-54D4-2FA2-9E63-2624BCC81C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1625" y="4442460"/>
            <a:ext cx="5311013" cy="1700237"/>
          </a:xfrm>
          <a:prstGeom prst="rect">
            <a:avLst/>
          </a:prstGeom>
        </p:spPr>
      </p:pic>
      <p:sp>
        <p:nvSpPr>
          <p:cNvPr id="48" name="Retângulo 9">
            <a:extLst>
              <a:ext uri="{FF2B5EF4-FFF2-40B4-BE49-F238E27FC236}">
                <a16:creationId xmlns:a16="http://schemas.microsoft.com/office/drawing/2014/main" id="{FD5652DB-EDAE-DD58-7841-738E1EFECA69}"/>
              </a:ext>
            </a:extLst>
          </p:cNvPr>
          <p:cNvSpPr/>
          <p:nvPr/>
        </p:nvSpPr>
        <p:spPr>
          <a:xfrm>
            <a:off x="5841625" y="6321026"/>
            <a:ext cx="4751294" cy="17383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2" defTabSz="990527">
              <a:spcBef>
                <a:spcPct val="0"/>
              </a:spcBef>
              <a:spcAft>
                <a:spcPts val="1300"/>
              </a:spcAft>
            </a:pPr>
            <a:r>
              <a:rPr lang="pt-BR" sz="1200" noProof="0" dirty="0">
                <a:solidFill>
                  <a:srgbClr val="080808"/>
                </a:solidFill>
              </a:rPr>
              <a:t>AS FISSURAS SÃO DA ORDEM DE MILÍMETROS</a:t>
            </a:r>
          </a:p>
        </p:txBody>
      </p:sp>
      <p:pic>
        <p:nvPicPr>
          <p:cNvPr id="44" name="Imagem 6" descr="Uma imagem contendo verde, comida&#10;&#10;O conteúdo gerado por IA pode estar incorreto.">
            <a:extLst>
              <a:ext uri="{FF2B5EF4-FFF2-40B4-BE49-F238E27FC236}">
                <a16:creationId xmlns:a16="http://schemas.microsoft.com/office/drawing/2014/main" id="{8CBB4E71-A94E-4714-5ECC-CCBEF3F35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11752" r="6629" b="1490"/>
          <a:stretch>
            <a:fillRect/>
          </a:stretch>
        </p:blipFill>
        <p:spPr bwMode="auto">
          <a:xfrm>
            <a:off x="5754205" y="452162"/>
            <a:ext cx="5039460" cy="3745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etângulo 11">
            <a:extLst>
              <a:ext uri="{FF2B5EF4-FFF2-40B4-BE49-F238E27FC236}">
                <a16:creationId xmlns:a16="http://schemas.microsoft.com/office/drawing/2014/main" id="{EA1F55D8-5C71-4E48-7AD6-7155BAE3A402}"/>
              </a:ext>
            </a:extLst>
          </p:cNvPr>
          <p:cNvSpPr/>
          <p:nvPr/>
        </p:nvSpPr>
        <p:spPr>
          <a:xfrm>
            <a:off x="5667153" y="3391552"/>
            <a:ext cx="2016347" cy="4946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2" defTabSz="990527">
              <a:spcBef>
                <a:spcPct val="0"/>
              </a:spcBef>
              <a:spcAft>
                <a:spcPts val="1300"/>
              </a:spcAft>
            </a:pPr>
            <a:r>
              <a:rPr lang="pt-BR" sz="1200" noProof="0" dirty="0">
                <a:solidFill>
                  <a:srgbClr val="080808"/>
                </a:solidFill>
              </a:rPr>
              <a:t>O FRATURAMENTO É DENTRO DO RESERVATÓRIO</a:t>
            </a:r>
          </a:p>
        </p:txBody>
      </p:sp>
      <p:sp>
        <p:nvSpPr>
          <p:cNvPr id="4" name="Retângulo: Cantos Arredondados 1">
            <a:extLst>
              <a:ext uri="{FF2B5EF4-FFF2-40B4-BE49-F238E27FC236}">
                <a16:creationId xmlns:a16="http://schemas.microsoft.com/office/drawing/2014/main" id="{EFA303E7-6928-C29F-FD11-1F30EBE33526}"/>
              </a:ext>
            </a:extLst>
          </p:cNvPr>
          <p:cNvSpPr/>
          <p:nvPr/>
        </p:nvSpPr>
        <p:spPr>
          <a:xfrm>
            <a:off x="381153" y="2188366"/>
            <a:ext cx="4682304" cy="3745720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lvl="2" defTabSz="990527">
              <a:lnSpc>
                <a:spcPts val="2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1600" b="1" dirty="0">
                <a:solidFill>
                  <a:srgbClr val="080808"/>
                </a:solidFill>
                <a:latin typeface="Cera" panose="00000500000000000000" pitchFamily="50" charset="0"/>
              </a:rPr>
              <a:t>Não é tecnologia experimental: </a:t>
            </a:r>
            <a:r>
              <a:rPr lang="pt-BR" sz="1600" dirty="0">
                <a:solidFill>
                  <a:srgbClr val="080808"/>
                </a:solidFill>
                <a:latin typeface="Cera" panose="00000500000000000000" pitchFamily="50" charset="0"/>
              </a:rPr>
              <a:t>usado desde 1947, mais de 1 milhão de poços  </a:t>
            </a:r>
          </a:p>
          <a:p>
            <a:pPr marL="0" lvl="2" defTabSz="990527">
              <a:lnSpc>
                <a:spcPts val="2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1600" b="1" dirty="0">
                <a:solidFill>
                  <a:schemeClr val="tx1"/>
                </a:solidFill>
                <a:latin typeface="Cera" panose="00000500000000000000" pitchFamily="50" charset="0"/>
              </a:rPr>
              <a:t>Não há explosão ou fraturamento do subsolo:</a:t>
            </a:r>
            <a:r>
              <a:rPr lang="pt-BR" sz="1600" dirty="0">
                <a:solidFill>
                  <a:srgbClr val="080808"/>
                </a:solidFill>
                <a:latin typeface="Cera" panose="00000500000000000000" pitchFamily="50" charset="0"/>
              </a:rPr>
              <a:t> apenas injeção de água e areia em alta pressão </a:t>
            </a:r>
            <a:r>
              <a:rPr lang="pt-BR" sz="1600" b="1" dirty="0">
                <a:solidFill>
                  <a:srgbClr val="080808"/>
                </a:solidFill>
                <a:latin typeface="Cera" panose="00000500000000000000" pitchFamily="50" charset="0"/>
              </a:rPr>
              <a:t>dentro da zona do reservatório </a:t>
            </a:r>
            <a:r>
              <a:rPr lang="pt-BR" sz="1600" dirty="0">
                <a:solidFill>
                  <a:srgbClr val="080808"/>
                </a:solidFill>
                <a:latin typeface="Cera" panose="00000500000000000000" pitchFamily="50" charset="0"/>
              </a:rPr>
              <a:t>de petróleo e gás. </a:t>
            </a:r>
          </a:p>
          <a:p>
            <a:pPr marL="0" lvl="2" defTabSz="990527">
              <a:lnSpc>
                <a:spcPts val="2000"/>
              </a:lnSpc>
              <a:spcBef>
                <a:spcPct val="0"/>
              </a:spcBef>
              <a:spcAft>
                <a:spcPts val="800"/>
              </a:spcAft>
            </a:pPr>
            <a:endParaRPr lang="pt-BR" sz="1600" dirty="0">
              <a:solidFill>
                <a:srgbClr val="080808"/>
              </a:solidFill>
              <a:latin typeface="Cera" panose="00000500000000000000" pitchFamily="50" charset="0"/>
            </a:endParaRPr>
          </a:p>
          <a:p>
            <a:pPr marL="0" lvl="2" defTabSz="990527">
              <a:lnSpc>
                <a:spcPts val="2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1600" dirty="0">
                <a:solidFill>
                  <a:srgbClr val="080808"/>
                </a:solidFill>
                <a:latin typeface="Cera" panose="00000500000000000000" pitchFamily="50" charset="0"/>
              </a:rPr>
              <a:t>As rochas sedimentares possuem poros, a partir dos quais a água injetada cria microfissuras (na ordem de mm) por onde os volumes irão fluir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26F00A-F603-FDB5-D7C4-DB5E64C0A955}"/>
              </a:ext>
            </a:extLst>
          </p:cNvPr>
          <p:cNvSpPr txBox="1"/>
          <p:nvPr/>
        </p:nvSpPr>
        <p:spPr>
          <a:xfrm>
            <a:off x="627693" y="1472452"/>
            <a:ext cx="5039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cap="small" dirty="0">
                <a:solidFill>
                  <a:srgbClr val="0F45B1"/>
                </a:solidFill>
                <a:latin typeface="Cera" panose="00000500000000000000" pitchFamily="50" charset="0"/>
              </a:rPr>
              <a:t>Fraturamento Hidráulico </a:t>
            </a:r>
          </a:p>
          <a:p>
            <a:r>
              <a:rPr lang="pt-BR" sz="2000" b="1" cap="small" dirty="0">
                <a:solidFill>
                  <a:srgbClr val="0F45B1"/>
                </a:solidFill>
                <a:latin typeface="Cera" panose="00000500000000000000" pitchFamily="50" charset="0"/>
              </a:rPr>
              <a:t>ou Fracking</a:t>
            </a:r>
            <a:endParaRPr lang="pt-BR" sz="2000" cap="small" dirty="0">
              <a:solidFill>
                <a:srgbClr val="0F45B1"/>
              </a:solidFill>
            </a:endParaRPr>
          </a:p>
        </p:txBody>
      </p:sp>
      <p:cxnSp>
        <p:nvCxnSpPr>
          <p:cNvPr id="6" name="Straight Connector 36">
            <a:extLst>
              <a:ext uri="{FF2B5EF4-FFF2-40B4-BE49-F238E27FC236}">
                <a16:creationId xmlns:a16="http://schemas.microsoft.com/office/drawing/2014/main" id="{F527105E-DD97-B970-2E89-376BE5EC7875}"/>
              </a:ext>
            </a:extLst>
          </p:cNvPr>
          <p:cNvCxnSpPr>
            <a:cxnSpLocks/>
          </p:cNvCxnSpPr>
          <p:nvPr/>
        </p:nvCxnSpPr>
        <p:spPr>
          <a:xfrm>
            <a:off x="4917229" y="5134338"/>
            <a:ext cx="82800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9E2A2F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5917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88E2791E-3F32-2E9C-C7B1-46C99DB0FE37}"/>
              </a:ext>
            </a:extLst>
          </p:cNvPr>
          <p:cNvSpPr/>
          <p:nvPr/>
        </p:nvSpPr>
        <p:spPr>
          <a:xfrm>
            <a:off x="2352984" y="5670569"/>
            <a:ext cx="679167" cy="6791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B358051-0927-6070-34F7-CEE59420D145}"/>
              </a:ext>
            </a:extLst>
          </p:cNvPr>
          <p:cNvSpPr txBox="1"/>
          <p:nvPr/>
        </p:nvSpPr>
        <p:spPr>
          <a:xfrm>
            <a:off x="685800" y="846446"/>
            <a:ext cx="10820400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3600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 </a:t>
            </a:r>
            <a:r>
              <a:rPr lang="pt-BR" sz="2663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PONTOS ESSENCIAIS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A706CB8-31C1-0011-6BCB-094862E4070B}"/>
              </a:ext>
            </a:extLst>
          </p:cNvPr>
          <p:cNvSpPr/>
          <p:nvPr/>
        </p:nvSpPr>
        <p:spPr>
          <a:xfrm>
            <a:off x="390138" y="1618795"/>
            <a:ext cx="3668230" cy="3645093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44000" rtlCol="0" anchor="ctr"/>
          <a:lstStyle/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</a:pPr>
            <a:r>
              <a:rPr lang="pt-BR" sz="1300" b="1" noProof="0" dirty="0">
                <a:solidFill>
                  <a:schemeClr val="tx1"/>
                </a:solidFill>
                <a:latin typeface="Cera" panose="00000500000000000000" pitchFamily="50" charset="0"/>
                <a:ea typeface="+mj-ea"/>
                <a:cs typeface="+mj-cs"/>
              </a:rPr>
              <a:t>    NÃO </a:t>
            </a:r>
            <a:r>
              <a:rPr lang="pt-BR" sz="1300" b="1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SE JUSTIFICA RESTRINGIR LICITAÇÕES: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A LICITAÇÃO É ETAPA PRELIMINAR </a:t>
            </a: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AO PROJETO </a:t>
            </a:r>
            <a:r>
              <a:rPr lang="pt-BR" sz="1300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(</a:t>
            </a:r>
            <a:r>
              <a:rPr lang="pt-BR" sz="1300" u="sng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SEQUER SE SABE SE HÁ NÃO-CONVENCIONAIS</a:t>
            </a:r>
            <a:r>
              <a:rPr lang="pt-BR" sz="1300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) 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CONTRATO DE CONCESSÃO </a:t>
            </a:r>
            <a:r>
              <a:rPr lang="pt-BR" sz="1300" u="sng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NÃO É AUTORIZAÇÃO PARA PERFURAR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O RISCO DE LICENCIAMENTO É EXCLUSIVO DO CONCESSIONÁRIO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SE CONFIRMADO O POTENCIAL, AS AUTORIDADES PODERÃO EXIGIR ESTUDOS E CONDICIONANTES ESPECÍFICOS</a:t>
            </a:r>
          </a:p>
          <a:p>
            <a:pPr marL="0" lvl="2" algn="ctr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[vide cronograma exemplificativo anexo]</a:t>
            </a:r>
            <a:endParaRPr lang="pt-BR" sz="1300" noProof="0" dirty="0">
              <a:solidFill>
                <a:schemeClr val="bg2">
                  <a:lumMod val="25000"/>
                </a:schemeClr>
              </a:solidFill>
              <a:latin typeface="Cera" panose="00000500000000000000" pitchFamily="50" charset="0"/>
              <a:ea typeface="+mj-ea"/>
              <a:cs typeface="+mj-cs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93A00E4-0144-883C-1F58-28F1EB65D644}"/>
              </a:ext>
            </a:extLst>
          </p:cNvPr>
          <p:cNvSpPr/>
          <p:nvPr/>
        </p:nvSpPr>
        <p:spPr>
          <a:xfrm>
            <a:off x="4483100" y="1618796"/>
            <a:ext cx="3440962" cy="3222160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44000" rtlCol="0" anchor="t"/>
          <a:lstStyle/>
          <a:p>
            <a:pPr marL="0" lvl="2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</a:pPr>
            <a:br>
              <a:rPr lang="pt-BR" sz="1300" b="1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</a:br>
            <a:r>
              <a:rPr lang="pt-BR" sz="1300" b="1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    DIFERENTE CONTEXTO EM 2025</a:t>
            </a:r>
            <a:r>
              <a:rPr lang="pt-BR" sz="1300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: 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FRACKING JÁ É TÉCNICA MADURA, SEGURA E LARGAMENTE TESTADA (&gt; 1 MILHÃO DE POÇOS)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O BRASIL POSSUI ARCABOUÇO LEGAL ROBUSTO E AUTORIDADES COMPETENTES 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SEGURANÇA E INTEGRIDADE </a:t>
            </a:r>
            <a:b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</a:b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DE POÇOS É </a:t>
            </a:r>
            <a:r>
              <a:rPr lang="pt-BR" sz="1300" i="1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SINE QUA NON </a:t>
            </a:r>
            <a:b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</a:b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EM QUALQUER PERFURAÇÃO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1FEBDC5-8CC5-7D95-3E77-34CDB2A1C078}"/>
              </a:ext>
            </a:extLst>
          </p:cNvPr>
          <p:cNvSpPr/>
          <p:nvPr/>
        </p:nvSpPr>
        <p:spPr>
          <a:xfrm>
            <a:off x="8348794" y="1618795"/>
            <a:ext cx="3600000" cy="3222161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44000" rtlCol="0" anchor="t"/>
          <a:lstStyle/>
          <a:p>
            <a:pPr marL="0" lvl="2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</a:pPr>
            <a:br>
              <a:rPr lang="pt-BR" sz="1300" b="1" noProof="0" dirty="0">
                <a:solidFill>
                  <a:srgbClr val="686F12"/>
                </a:solidFill>
                <a:latin typeface="Cera" panose="00000500000000000000" pitchFamily="50" charset="0"/>
                <a:ea typeface="+mj-ea"/>
                <a:cs typeface="+mj-cs"/>
              </a:rPr>
            </a:br>
            <a:r>
              <a:rPr lang="pt-BR" sz="1300" b="1" noProof="0" dirty="0">
                <a:solidFill>
                  <a:srgbClr val="686F12"/>
                </a:solidFill>
                <a:latin typeface="Cera" panose="00000500000000000000" pitchFamily="50" charset="0"/>
                <a:ea typeface="+mj-ea"/>
                <a:cs typeface="+mj-cs"/>
              </a:rPr>
              <a:t>   </a:t>
            </a:r>
            <a:r>
              <a:rPr lang="pt-BR" sz="1300" b="1" noProof="0" dirty="0">
                <a:solidFill>
                  <a:schemeClr val="tx1"/>
                </a:solidFill>
                <a:latin typeface="Cera" panose="00000500000000000000" pitchFamily="50" charset="0"/>
                <a:ea typeface="+mj-ea"/>
                <a:cs typeface="+mj-cs"/>
              </a:rPr>
              <a:t>VANTAGENS </a:t>
            </a:r>
            <a:r>
              <a:rPr lang="pt-BR" sz="1300" b="1" noProof="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PARA O BRASIL: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RENOVAÇÃO DE RESERVAS: SOBERANIA E SEGURANÇA ENERGÉTICA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DISTRIBUIÇÃO DO DESENVOLVIMENTO ECONÔMICO (INTERIORIZAÇÃO)</a:t>
            </a:r>
          </a:p>
          <a:p>
            <a:pPr marL="180975" lvl="2" indent="-180975" defTabSz="990527">
              <a:lnSpc>
                <a:spcPts val="15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  <a:latin typeface="Cera" panose="00000500000000000000" pitchFamily="50" charset="0"/>
                <a:ea typeface="+mj-ea"/>
                <a:cs typeface="+mj-cs"/>
              </a:rPr>
              <a:t>CATALIZADOR DA TRANSIÇÃO ENERGÉTICA: ESTÍMULO AO GÁS NATURAL E AUMENTO DO FATOR DE RECUPERAÇÃO</a:t>
            </a:r>
          </a:p>
        </p:txBody>
      </p:sp>
      <p:pic>
        <p:nvPicPr>
          <p:cNvPr id="2" name="Picture 4" descr="Red Arrow Line Png - Red Hand Drawn Arrow Png, Transparent Png - kindpng">
            <a:extLst>
              <a:ext uri="{FF2B5EF4-FFF2-40B4-BE49-F238E27FC236}">
                <a16:creationId xmlns:a16="http://schemas.microsoft.com/office/drawing/2014/main" id="{AAAF8511-8F87-5426-6CD7-F850F600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4000"/>
                    </a14:imgEffect>
                    <a14:imgEffect>
                      <a14:brightnessContrast bright="-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461">
            <a:off x="1466909" y="5270586"/>
            <a:ext cx="847088" cy="7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839219C-B484-B558-EF7E-28245634F22B}"/>
              </a:ext>
            </a:extLst>
          </p:cNvPr>
          <p:cNvSpPr/>
          <p:nvPr/>
        </p:nvSpPr>
        <p:spPr>
          <a:xfrm>
            <a:off x="3108959" y="5543331"/>
            <a:ext cx="8613141" cy="10287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2" defTabSz="990527">
              <a:spcBef>
                <a:spcPct val="0"/>
              </a:spcBef>
              <a:spcAft>
                <a:spcPts val="1300"/>
              </a:spcAft>
            </a:pPr>
            <a:r>
              <a:rPr lang="pt-BR" sz="1200" b="1" noProof="0" dirty="0">
                <a:latin typeface="Cera" panose="00000500000000000000" pitchFamily="50" charset="0"/>
              </a:rPr>
              <a:t>PRINCÍPIO DA EFICIÊNCIA: </a:t>
            </a:r>
            <a:r>
              <a:rPr lang="pt-BR" sz="1200" noProof="0" dirty="0">
                <a:solidFill>
                  <a:srgbClr val="080808"/>
                </a:solidFill>
                <a:latin typeface="Cera" panose="00000500000000000000" pitchFamily="50" charset="0"/>
              </a:rPr>
              <a:t>Ainda não se sabe onde há reservatórios comercialmente viáveis. Não faz sentido conduzir estudos amplos (AAE/AAAS) a priori. Os primeiros projetos irão confirmar o potencial das áreas e permitir a condução dos estudos geológicos, hídricos e ambientais que permitirão orientar as condicionantes futuras.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2381DD7-6B3A-4199-71C2-205B00810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0583" y="5710689"/>
            <a:ext cx="708377" cy="598928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38C1F938-4F1A-A4EE-50FF-035AFE5043B6}"/>
              </a:ext>
            </a:extLst>
          </p:cNvPr>
          <p:cNvSpPr txBox="1"/>
          <p:nvPr/>
        </p:nvSpPr>
        <p:spPr>
          <a:xfrm>
            <a:off x="294274" y="1669097"/>
            <a:ext cx="409353" cy="527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5400" b="1" dirty="0">
                <a:solidFill>
                  <a:schemeClr val="bg2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  <a:endParaRPr lang="pt-BR" sz="2663" b="1" noProof="0" dirty="0">
              <a:solidFill>
                <a:schemeClr val="bg2">
                  <a:lumMod val="75000"/>
                </a:scheme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37DEB70E-66C8-7022-2316-F11E99A90D8F}"/>
              </a:ext>
            </a:extLst>
          </p:cNvPr>
          <p:cNvSpPr txBox="1"/>
          <p:nvPr/>
        </p:nvSpPr>
        <p:spPr>
          <a:xfrm>
            <a:off x="4303823" y="1669097"/>
            <a:ext cx="409353" cy="527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5400" b="1" dirty="0">
                <a:solidFill>
                  <a:schemeClr val="bg2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  <a:endParaRPr lang="pt-BR" sz="2663" b="1" noProof="0" dirty="0">
              <a:solidFill>
                <a:schemeClr val="bg2">
                  <a:lumMod val="75000"/>
                </a:scheme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6FA302AE-7470-AA25-4300-F448ADB45DD4}"/>
              </a:ext>
            </a:extLst>
          </p:cNvPr>
          <p:cNvSpPr txBox="1"/>
          <p:nvPr/>
        </p:nvSpPr>
        <p:spPr>
          <a:xfrm>
            <a:off x="8154139" y="1669097"/>
            <a:ext cx="409353" cy="527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5400" b="1" dirty="0">
                <a:solidFill>
                  <a:schemeClr val="bg2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  <a:endParaRPr lang="pt-BR" sz="2663" b="1" noProof="0" dirty="0">
              <a:solidFill>
                <a:schemeClr val="bg2">
                  <a:lumMod val="75000"/>
                </a:schemeClr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99418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573AF-BC7E-9AC1-26D4-686890F32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5">
            <a:extLst>
              <a:ext uri="{FF2B5EF4-FFF2-40B4-BE49-F238E27FC236}">
                <a16:creationId xmlns:a16="http://schemas.microsoft.com/office/drawing/2014/main" id="{2316E68C-4460-FF1D-873C-C5E1551CE8F2}"/>
              </a:ext>
            </a:extLst>
          </p:cNvPr>
          <p:cNvSpPr txBox="1"/>
          <p:nvPr/>
        </p:nvSpPr>
        <p:spPr>
          <a:xfrm>
            <a:off x="685800" y="837302"/>
            <a:ext cx="6908958" cy="914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2663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DADOS SOBRE FRACKING </a:t>
            </a:r>
            <a:endParaRPr lang="pt-BR" sz="2663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3729"/>
              </a:lnSpc>
            </a:pPr>
            <a:r>
              <a:rPr lang="pt-BR" sz="2000" dirty="0">
                <a:solidFill>
                  <a:srgbClr val="000000"/>
                </a:solidFill>
                <a:latin typeface="Montserrat" pitchFamily="2" charset="0"/>
                <a:sym typeface="Montserrat Bold"/>
              </a:rPr>
              <a:t>SEGURANÇA E PREVISIBILIDADE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49428B9-C941-A995-5088-E378E42E42BE}"/>
              </a:ext>
            </a:extLst>
          </p:cNvPr>
          <p:cNvSpPr/>
          <p:nvPr/>
        </p:nvSpPr>
        <p:spPr>
          <a:xfrm>
            <a:off x="1419576" y="1923682"/>
            <a:ext cx="9329105" cy="2057921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1073150" lvl="2" indent="-85725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Técnica </a:t>
            </a:r>
            <a:r>
              <a:rPr lang="pt-BR" sz="1400" b="1" u="sng" noProof="0" dirty="0">
                <a:solidFill>
                  <a:schemeClr val="tx1"/>
                </a:solidFill>
                <a:latin typeface="Cera" panose="00000500000000000000" pitchFamily="50" charset="0"/>
              </a:rPr>
              <a:t>amplamente conhecida </a:t>
            </a:r>
            <a:r>
              <a:rPr lang="pt-BR" sz="1400" u="sng" noProof="0" dirty="0">
                <a:solidFill>
                  <a:schemeClr val="tx1"/>
                </a:solidFill>
                <a:latin typeface="Cera" panose="00000500000000000000" pitchFamily="50" charset="0"/>
              </a:rPr>
              <a:t>e </a:t>
            </a:r>
            <a:r>
              <a:rPr lang="pt-BR" sz="1400" b="1" u="sng" noProof="0" dirty="0">
                <a:solidFill>
                  <a:schemeClr val="tx1"/>
                </a:solidFill>
                <a:latin typeface="Cera" panose="00000500000000000000" pitchFamily="50" charset="0"/>
              </a:rPr>
              <a:t>aplicada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:</a:t>
            </a:r>
          </a:p>
          <a:p>
            <a:pPr marL="1358900" lvl="2" indent="-28575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Mais de </a:t>
            </a: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1 milhão de poços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com fraturamento hidráulico nos Estados Unidos</a:t>
            </a:r>
            <a:b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</a:b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Mais de </a:t>
            </a: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1.600 poços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com fraturamento hidráulico </a:t>
            </a: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na Argentina</a:t>
            </a:r>
            <a:endParaRPr lang="pt-BR" sz="1400" noProof="0" dirty="0">
              <a:solidFill>
                <a:srgbClr val="080808"/>
              </a:solidFill>
              <a:latin typeface="Cera" panose="00000500000000000000" pitchFamily="50" charset="0"/>
            </a:endParaRPr>
          </a:p>
          <a:p>
            <a:pPr marL="1358900" lvl="2" indent="-28575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Quase 100% dos </a:t>
            </a: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novos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poços perfurados na Argentina usam fracking</a:t>
            </a:r>
          </a:p>
          <a:p>
            <a:pPr marL="1358900" lvl="2" indent="-28575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Aplicação em diversos países, com destaque para Canada, China e Arábia Saudita</a:t>
            </a:r>
          </a:p>
          <a:p>
            <a:pPr marL="1358900" lvl="2" indent="-28575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Não há histórico recente de incidentes ambientais significativos</a:t>
            </a:r>
            <a:endParaRPr lang="pt-BR" sz="1400" noProof="0" dirty="0">
              <a:solidFill>
                <a:srgbClr val="080808"/>
              </a:solidFill>
              <a:latin typeface="Cera" panose="00000500000000000000" pitchFamily="50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929CDC9-D1E2-6CA0-5ADC-883B9F46EE08}"/>
              </a:ext>
            </a:extLst>
          </p:cNvPr>
          <p:cNvSpPr/>
          <p:nvPr/>
        </p:nvSpPr>
        <p:spPr>
          <a:xfrm>
            <a:off x="1419576" y="4167510"/>
            <a:ext cx="9329105" cy="2379035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lvl="2" indent="987425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O </a:t>
            </a:r>
            <a:r>
              <a:rPr lang="pt-BR" sz="1400" b="1" u="sng" noProof="0" dirty="0">
                <a:solidFill>
                  <a:schemeClr val="tx1"/>
                </a:solidFill>
                <a:latin typeface="Cera" panose="00000500000000000000" pitchFamily="50" charset="0"/>
              </a:rPr>
              <a:t>fracking evoluiu</a:t>
            </a:r>
            <a:r>
              <a:rPr lang="pt-BR" sz="1400" b="1" noProof="0" dirty="0">
                <a:solidFill>
                  <a:schemeClr val="tx1"/>
                </a:solidFill>
                <a:latin typeface="Cera" panose="00000500000000000000" pitchFamily="50" charset="0"/>
              </a:rPr>
              <a:t>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muito na última década, permitindo:</a:t>
            </a:r>
          </a:p>
          <a:p>
            <a:pPr marL="1339850" lvl="2" indent="-26670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Controle do comportamento do fraturamento durante a aplicação</a:t>
            </a:r>
          </a:p>
          <a:p>
            <a:pPr marL="1339850" lvl="2" indent="-26670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Simulações precisas do comportamento dos fluídos</a:t>
            </a:r>
          </a:p>
          <a:p>
            <a:pPr marL="1339850" lvl="2" indent="-26670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Menor teor de químicos</a:t>
            </a:r>
          </a:p>
          <a:p>
            <a:pPr marL="1339850" lvl="2" indent="-26670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Técnicas de revestimento de poço garantem isolamento completo contra vazamentos</a:t>
            </a:r>
          </a:p>
          <a:p>
            <a:pPr marL="1339850" lvl="2" indent="-26670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Maior monitoramento das camadas do subsolo assegura distanciamento completo</a:t>
            </a: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entre reservatórios e aquíferos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C5B40BE-C493-1E99-8CFD-6FBE7C60A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4725" y="2385472"/>
            <a:ext cx="929414" cy="785814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FDD8A97-5A27-0C25-9EEB-F4375BD3D919}"/>
              </a:ext>
            </a:extLst>
          </p:cNvPr>
          <p:cNvGrpSpPr/>
          <p:nvPr/>
        </p:nvGrpSpPr>
        <p:grpSpPr>
          <a:xfrm>
            <a:off x="1575494" y="4753749"/>
            <a:ext cx="1061276" cy="931669"/>
            <a:chOff x="843959" y="4401157"/>
            <a:chExt cx="1061276" cy="931669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0A9DC45-E0F3-77C8-EDDD-0C887DEF51C1}"/>
                </a:ext>
              </a:extLst>
            </p:cNvPr>
            <p:cNvSpPr/>
            <p:nvPr/>
          </p:nvSpPr>
          <p:spPr>
            <a:xfrm>
              <a:off x="1018036" y="4915749"/>
              <a:ext cx="416487" cy="417077"/>
            </a:xfrm>
            <a:custGeom>
              <a:avLst/>
              <a:gdLst>
                <a:gd name="connsiteX0" fmla="*/ 395940 w 416487"/>
                <a:gd name="connsiteY0" fmla="*/ 206675 h 417077"/>
                <a:gd name="connsiteX1" fmla="*/ 395250 w 416487"/>
                <a:gd name="connsiteY1" fmla="*/ 223925 h 417077"/>
                <a:gd name="connsiteX2" fmla="*/ 392452 w 416487"/>
                <a:gd name="connsiteY2" fmla="*/ 232626 h 417077"/>
                <a:gd name="connsiteX3" fmla="*/ 391532 w 416487"/>
                <a:gd name="connsiteY3" fmla="*/ 240714 h 417077"/>
                <a:gd name="connsiteX4" fmla="*/ 392069 w 416487"/>
                <a:gd name="connsiteY4" fmla="*/ 240868 h 417077"/>
                <a:gd name="connsiteX5" fmla="*/ 392452 w 416487"/>
                <a:gd name="connsiteY5" fmla="*/ 258539 h 417077"/>
                <a:gd name="connsiteX6" fmla="*/ 393602 w 416487"/>
                <a:gd name="connsiteY6" fmla="*/ 248304 h 417077"/>
                <a:gd name="connsiteX7" fmla="*/ 388466 w 416487"/>
                <a:gd name="connsiteY7" fmla="*/ 257082 h 417077"/>
                <a:gd name="connsiteX8" fmla="*/ 388734 w 416487"/>
                <a:gd name="connsiteY8" fmla="*/ 262947 h 417077"/>
                <a:gd name="connsiteX9" fmla="*/ 389156 w 416487"/>
                <a:gd name="connsiteY9" fmla="*/ 262870 h 417077"/>
                <a:gd name="connsiteX10" fmla="*/ 385207 w 416487"/>
                <a:gd name="connsiteY10" fmla="*/ 267394 h 417077"/>
                <a:gd name="connsiteX11" fmla="*/ 382179 w 416487"/>
                <a:gd name="connsiteY11" fmla="*/ 278127 h 417077"/>
                <a:gd name="connsiteX12" fmla="*/ 383789 w 416487"/>
                <a:gd name="connsiteY12" fmla="*/ 278587 h 417077"/>
                <a:gd name="connsiteX13" fmla="*/ 377158 w 416487"/>
                <a:gd name="connsiteY13" fmla="*/ 286368 h 417077"/>
                <a:gd name="connsiteX14" fmla="*/ 371638 w 416487"/>
                <a:gd name="connsiteY14" fmla="*/ 305304 h 417077"/>
                <a:gd name="connsiteX15" fmla="*/ 377886 w 416487"/>
                <a:gd name="connsiteY15" fmla="*/ 295721 h 417077"/>
                <a:gd name="connsiteX16" fmla="*/ 366309 w 416487"/>
                <a:gd name="connsiteY16" fmla="*/ 307259 h 417077"/>
                <a:gd name="connsiteX17" fmla="*/ 366769 w 416487"/>
                <a:gd name="connsiteY17" fmla="*/ 310096 h 417077"/>
                <a:gd name="connsiteX18" fmla="*/ 360943 w 416487"/>
                <a:gd name="connsiteY18" fmla="*/ 314619 h 417077"/>
                <a:gd name="connsiteX19" fmla="*/ 356611 w 416487"/>
                <a:gd name="connsiteY19" fmla="*/ 323857 h 417077"/>
                <a:gd name="connsiteX20" fmla="*/ 356956 w 416487"/>
                <a:gd name="connsiteY20" fmla="*/ 321596 h 417077"/>
                <a:gd name="connsiteX21" fmla="*/ 350632 w 416487"/>
                <a:gd name="connsiteY21" fmla="*/ 332942 h 417077"/>
                <a:gd name="connsiteX22" fmla="*/ 345917 w 416487"/>
                <a:gd name="connsiteY22" fmla="*/ 333785 h 417077"/>
                <a:gd name="connsiteX23" fmla="*/ 340052 w 416487"/>
                <a:gd name="connsiteY23" fmla="*/ 341452 h 417077"/>
                <a:gd name="connsiteX24" fmla="*/ 337215 w 416487"/>
                <a:gd name="connsiteY24" fmla="*/ 347317 h 417077"/>
                <a:gd name="connsiteX25" fmla="*/ 335874 w 416487"/>
                <a:gd name="connsiteY25" fmla="*/ 347087 h 417077"/>
                <a:gd name="connsiteX26" fmla="*/ 313487 w 416487"/>
                <a:gd name="connsiteY26" fmla="*/ 368668 h 417077"/>
                <a:gd name="connsiteX27" fmla="*/ 321691 w 416487"/>
                <a:gd name="connsiteY27" fmla="*/ 360465 h 417077"/>
                <a:gd name="connsiteX28" fmla="*/ 300646 w 416487"/>
                <a:gd name="connsiteY28" fmla="*/ 374993 h 417077"/>
                <a:gd name="connsiteX29" fmla="*/ 310229 w 416487"/>
                <a:gd name="connsiteY29" fmla="*/ 368745 h 417077"/>
                <a:gd name="connsiteX30" fmla="*/ 295816 w 416487"/>
                <a:gd name="connsiteY30" fmla="*/ 374073 h 417077"/>
                <a:gd name="connsiteX31" fmla="*/ 290565 w 416487"/>
                <a:gd name="connsiteY31" fmla="*/ 375836 h 417077"/>
                <a:gd name="connsiteX32" fmla="*/ 286961 w 416487"/>
                <a:gd name="connsiteY32" fmla="*/ 378059 h 417077"/>
                <a:gd name="connsiteX33" fmla="*/ 285620 w 416487"/>
                <a:gd name="connsiteY33" fmla="*/ 378059 h 417077"/>
                <a:gd name="connsiteX34" fmla="*/ 271897 w 416487"/>
                <a:gd name="connsiteY34" fmla="*/ 385381 h 417077"/>
                <a:gd name="connsiteX35" fmla="*/ 269750 w 416487"/>
                <a:gd name="connsiteY35" fmla="*/ 386914 h 417077"/>
                <a:gd name="connsiteX36" fmla="*/ 270823 w 416487"/>
                <a:gd name="connsiteY36" fmla="*/ 387106 h 417077"/>
                <a:gd name="connsiteX37" fmla="*/ 265035 w 416487"/>
                <a:gd name="connsiteY37" fmla="*/ 386377 h 417077"/>
                <a:gd name="connsiteX38" fmla="*/ 257254 w 416487"/>
                <a:gd name="connsiteY38" fmla="*/ 389252 h 417077"/>
                <a:gd name="connsiteX39" fmla="*/ 256487 w 416487"/>
                <a:gd name="connsiteY39" fmla="*/ 389444 h 417077"/>
                <a:gd name="connsiteX40" fmla="*/ 241461 w 416487"/>
                <a:gd name="connsiteY40" fmla="*/ 393967 h 417077"/>
                <a:gd name="connsiteX41" fmla="*/ 237781 w 416487"/>
                <a:gd name="connsiteY41" fmla="*/ 393201 h 417077"/>
                <a:gd name="connsiteX42" fmla="*/ 230613 w 416487"/>
                <a:gd name="connsiteY42" fmla="*/ 391936 h 417077"/>
                <a:gd name="connsiteX43" fmla="*/ 215165 w 416487"/>
                <a:gd name="connsiteY43" fmla="*/ 394964 h 417077"/>
                <a:gd name="connsiteX44" fmla="*/ 212251 w 416487"/>
                <a:gd name="connsiteY44" fmla="*/ 395884 h 417077"/>
                <a:gd name="connsiteX45" fmla="*/ 206502 w 416487"/>
                <a:gd name="connsiteY45" fmla="*/ 395616 h 417077"/>
                <a:gd name="connsiteX46" fmla="*/ 192280 w 416487"/>
                <a:gd name="connsiteY46" fmla="*/ 393201 h 417077"/>
                <a:gd name="connsiteX47" fmla="*/ 185955 w 416487"/>
                <a:gd name="connsiteY47" fmla="*/ 393584 h 417077"/>
                <a:gd name="connsiteX48" fmla="*/ 181470 w 416487"/>
                <a:gd name="connsiteY48" fmla="*/ 392549 h 417077"/>
                <a:gd name="connsiteX49" fmla="*/ 166827 w 416487"/>
                <a:gd name="connsiteY49" fmla="*/ 390249 h 417077"/>
                <a:gd name="connsiteX50" fmla="*/ 154178 w 416487"/>
                <a:gd name="connsiteY50" fmla="*/ 387182 h 417077"/>
                <a:gd name="connsiteX51" fmla="*/ 152798 w 416487"/>
                <a:gd name="connsiteY51" fmla="*/ 386377 h 417077"/>
                <a:gd name="connsiteX52" fmla="*/ 144633 w 416487"/>
                <a:gd name="connsiteY52" fmla="*/ 383119 h 417077"/>
                <a:gd name="connsiteX53" fmla="*/ 143483 w 416487"/>
                <a:gd name="connsiteY53" fmla="*/ 383464 h 417077"/>
                <a:gd name="connsiteX54" fmla="*/ 136852 w 416487"/>
                <a:gd name="connsiteY54" fmla="*/ 379439 h 417077"/>
                <a:gd name="connsiteX55" fmla="*/ 124355 w 416487"/>
                <a:gd name="connsiteY55" fmla="*/ 375184 h 417077"/>
                <a:gd name="connsiteX56" fmla="*/ 114082 w 416487"/>
                <a:gd name="connsiteY56" fmla="*/ 365908 h 417077"/>
                <a:gd name="connsiteX57" fmla="*/ 103426 w 416487"/>
                <a:gd name="connsiteY57" fmla="*/ 360541 h 417077"/>
                <a:gd name="connsiteX58" fmla="*/ 92463 w 416487"/>
                <a:gd name="connsiteY58" fmla="*/ 353527 h 417077"/>
                <a:gd name="connsiteX59" fmla="*/ 89434 w 416487"/>
                <a:gd name="connsiteY59" fmla="*/ 351993 h 417077"/>
                <a:gd name="connsiteX60" fmla="*/ 83761 w 416487"/>
                <a:gd name="connsiteY60" fmla="*/ 344825 h 417077"/>
                <a:gd name="connsiteX61" fmla="*/ 66358 w 416487"/>
                <a:gd name="connsiteY61" fmla="*/ 328151 h 417077"/>
                <a:gd name="connsiteX62" fmla="*/ 57580 w 416487"/>
                <a:gd name="connsiteY62" fmla="*/ 317839 h 417077"/>
                <a:gd name="connsiteX63" fmla="*/ 51562 w 416487"/>
                <a:gd name="connsiteY63" fmla="*/ 305151 h 417077"/>
                <a:gd name="connsiteX64" fmla="*/ 42132 w 416487"/>
                <a:gd name="connsiteY64" fmla="*/ 294533 h 417077"/>
                <a:gd name="connsiteX65" fmla="*/ 42247 w 416487"/>
                <a:gd name="connsiteY65" fmla="*/ 292041 h 417077"/>
                <a:gd name="connsiteX66" fmla="*/ 37494 w 416487"/>
                <a:gd name="connsiteY66" fmla="*/ 283187 h 417077"/>
                <a:gd name="connsiteX67" fmla="*/ 36919 w 416487"/>
                <a:gd name="connsiteY67" fmla="*/ 284222 h 417077"/>
                <a:gd name="connsiteX68" fmla="*/ 36267 w 416487"/>
                <a:gd name="connsiteY68" fmla="*/ 280005 h 417077"/>
                <a:gd name="connsiteX69" fmla="*/ 33546 w 416487"/>
                <a:gd name="connsiteY69" fmla="*/ 273795 h 417077"/>
                <a:gd name="connsiteX70" fmla="*/ 29521 w 416487"/>
                <a:gd name="connsiteY70" fmla="*/ 260455 h 417077"/>
                <a:gd name="connsiteX71" fmla="*/ 26416 w 416487"/>
                <a:gd name="connsiteY71" fmla="*/ 247269 h 417077"/>
                <a:gd name="connsiteX72" fmla="*/ 24269 w 416487"/>
                <a:gd name="connsiteY72" fmla="*/ 240638 h 417077"/>
                <a:gd name="connsiteX73" fmla="*/ 23503 w 416487"/>
                <a:gd name="connsiteY73" fmla="*/ 236114 h 417077"/>
                <a:gd name="connsiteX74" fmla="*/ 21126 w 416487"/>
                <a:gd name="connsiteY74" fmla="*/ 222621 h 417077"/>
                <a:gd name="connsiteX75" fmla="*/ 22046 w 416487"/>
                <a:gd name="connsiteY75" fmla="*/ 219478 h 417077"/>
                <a:gd name="connsiteX76" fmla="*/ 20704 w 416487"/>
                <a:gd name="connsiteY76" fmla="*/ 210432 h 417077"/>
                <a:gd name="connsiteX77" fmla="*/ 21126 w 416487"/>
                <a:gd name="connsiteY77" fmla="*/ 209895 h 417077"/>
                <a:gd name="connsiteX78" fmla="*/ 21624 w 416487"/>
                <a:gd name="connsiteY78" fmla="*/ 205832 h 417077"/>
                <a:gd name="connsiteX79" fmla="*/ 21049 w 416487"/>
                <a:gd name="connsiteY79" fmla="*/ 202842 h 417077"/>
                <a:gd name="connsiteX80" fmla="*/ 22123 w 416487"/>
                <a:gd name="connsiteY80" fmla="*/ 186512 h 417077"/>
                <a:gd name="connsiteX81" fmla="*/ 28716 w 416487"/>
                <a:gd name="connsiteY81" fmla="*/ 156804 h 417077"/>
                <a:gd name="connsiteX82" fmla="*/ 31246 w 416487"/>
                <a:gd name="connsiteY82" fmla="*/ 145918 h 417077"/>
                <a:gd name="connsiteX83" fmla="*/ 37762 w 416487"/>
                <a:gd name="connsiteY83" fmla="*/ 130585 h 417077"/>
                <a:gd name="connsiteX84" fmla="*/ 39909 w 416487"/>
                <a:gd name="connsiteY84" fmla="*/ 127174 h 417077"/>
                <a:gd name="connsiteX85" fmla="*/ 42362 w 416487"/>
                <a:gd name="connsiteY85" fmla="*/ 117590 h 417077"/>
                <a:gd name="connsiteX86" fmla="*/ 45620 w 416487"/>
                <a:gd name="connsiteY86" fmla="*/ 116095 h 417077"/>
                <a:gd name="connsiteX87" fmla="*/ 47460 w 416487"/>
                <a:gd name="connsiteY87" fmla="*/ 106091 h 417077"/>
                <a:gd name="connsiteX88" fmla="*/ 38605 w 416487"/>
                <a:gd name="connsiteY88" fmla="*/ 116977 h 417077"/>
                <a:gd name="connsiteX89" fmla="*/ 54015 w 416487"/>
                <a:gd name="connsiteY89" fmla="*/ 97083 h 417077"/>
                <a:gd name="connsiteX90" fmla="*/ 47767 w 416487"/>
                <a:gd name="connsiteY90" fmla="*/ 106666 h 417077"/>
                <a:gd name="connsiteX91" fmla="*/ 59075 w 416487"/>
                <a:gd name="connsiteY91" fmla="*/ 95204 h 417077"/>
                <a:gd name="connsiteX92" fmla="*/ 59842 w 416487"/>
                <a:gd name="connsiteY92" fmla="*/ 92981 h 417077"/>
                <a:gd name="connsiteX93" fmla="*/ 63560 w 416487"/>
                <a:gd name="connsiteY93" fmla="*/ 88879 h 417077"/>
                <a:gd name="connsiteX94" fmla="*/ 79468 w 416487"/>
                <a:gd name="connsiteY94" fmla="*/ 71553 h 417077"/>
                <a:gd name="connsiteX95" fmla="*/ 90354 w 416487"/>
                <a:gd name="connsiteY95" fmla="*/ 62622 h 417077"/>
                <a:gd name="connsiteX96" fmla="*/ 92846 w 416487"/>
                <a:gd name="connsiteY96" fmla="*/ 59440 h 417077"/>
                <a:gd name="connsiteX97" fmla="*/ 94648 w 416487"/>
                <a:gd name="connsiteY97" fmla="*/ 58060 h 417077"/>
                <a:gd name="connsiteX98" fmla="*/ 106109 w 416487"/>
                <a:gd name="connsiteY98" fmla="*/ 52847 h 417077"/>
                <a:gd name="connsiteX99" fmla="*/ 113047 w 416487"/>
                <a:gd name="connsiteY99" fmla="*/ 47250 h 417077"/>
                <a:gd name="connsiteX100" fmla="*/ 114312 w 416487"/>
                <a:gd name="connsiteY100" fmla="*/ 44797 h 417077"/>
                <a:gd name="connsiteX101" fmla="*/ 112894 w 416487"/>
                <a:gd name="connsiteY101" fmla="*/ 45027 h 417077"/>
                <a:gd name="connsiteX102" fmla="*/ 117417 w 416487"/>
                <a:gd name="connsiteY102" fmla="*/ 44759 h 417077"/>
                <a:gd name="connsiteX103" fmla="*/ 123857 w 416487"/>
                <a:gd name="connsiteY103" fmla="*/ 41999 h 417077"/>
                <a:gd name="connsiteX104" fmla="*/ 135548 w 416487"/>
                <a:gd name="connsiteY104" fmla="*/ 35712 h 417077"/>
                <a:gd name="connsiteX105" fmla="*/ 137886 w 416487"/>
                <a:gd name="connsiteY105" fmla="*/ 33374 h 417077"/>
                <a:gd name="connsiteX106" fmla="*/ 142946 w 416487"/>
                <a:gd name="connsiteY106" fmla="*/ 31036 h 417077"/>
                <a:gd name="connsiteX107" fmla="*/ 145361 w 416487"/>
                <a:gd name="connsiteY107" fmla="*/ 32607 h 417077"/>
                <a:gd name="connsiteX108" fmla="*/ 153871 w 416487"/>
                <a:gd name="connsiteY108" fmla="*/ 30422 h 417077"/>
                <a:gd name="connsiteX109" fmla="*/ 159429 w 416487"/>
                <a:gd name="connsiteY109" fmla="*/ 27241 h 417077"/>
                <a:gd name="connsiteX110" fmla="*/ 159429 w 416487"/>
                <a:gd name="connsiteY110" fmla="*/ 27049 h 417077"/>
                <a:gd name="connsiteX111" fmla="*/ 171236 w 416487"/>
                <a:gd name="connsiteY111" fmla="*/ 23484 h 417077"/>
                <a:gd name="connsiteX112" fmla="*/ 195845 w 416487"/>
                <a:gd name="connsiteY112" fmla="*/ 19574 h 417077"/>
                <a:gd name="connsiteX113" fmla="*/ 185610 w 416487"/>
                <a:gd name="connsiteY113" fmla="*/ 20724 h 417077"/>
                <a:gd name="connsiteX114" fmla="*/ 203090 w 416487"/>
                <a:gd name="connsiteY114" fmla="*/ 20839 h 417077"/>
                <a:gd name="connsiteX115" fmla="*/ 221030 w 416487"/>
                <a:gd name="connsiteY115" fmla="*/ 24021 h 417077"/>
                <a:gd name="connsiteX116" fmla="*/ 228198 w 416487"/>
                <a:gd name="connsiteY116" fmla="*/ 21414 h 417077"/>
                <a:gd name="connsiteX117" fmla="*/ 234714 w 416487"/>
                <a:gd name="connsiteY117" fmla="*/ 23868 h 417077"/>
                <a:gd name="connsiteX118" fmla="*/ 239429 w 416487"/>
                <a:gd name="connsiteY118" fmla="*/ 23523 h 417077"/>
                <a:gd name="connsiteX119" fmla="*/ 248897 w 416487"/>
                <a:gd name="connsiteY119" fmla="*/ 25938 h 417077"/>
                <a:gd name="connsiteX120" fmla="*/ 265265 w 416487"/>
                <a:gd name="connsiteY120" fmla="*/ 32416 h 417077"/>
                <a:gd name="connsiteX121" fmla="*/ 270823 w 416487"/>
                <a:gd name="connsiteY121" fmla="*/ 32492 h 417077"/>
                <a:gd name="connsiteX122" fmla="*/ 270900 w 416487"/>
                <a:gd name="connsiteY122" fmla="*/ 33949 h 417077"/>
                <a:gd name="connsiteX123" fmla="*/ 276995 w 416487"/>
                <a:gd name="connsiteY123" fmla="*/ 34754 h 417077"/>
                <a:gd name="connsiteX124" fmla="*/ 286118 w 416487"/>
                <a:gd name="connsiteY124" fmla="*/ 39929 h 417077"/>
                <a:gd name="connsiteX125" fmla="*/ 290066 w 416487"/>
                <a:gd name="connsiteY125" fmla="*/ 42497 h 417077"/>
                <a:gd name="connsiteX126" fmla="*/ 305783 w 416487"/>
                <a:gd name="connsiteY126" fmla="*/ 51084 h 417077"/>
                <a:gd name="connsiteX127" fmla="*/ 313871 w 416487"/>
                <a:gd name="connsiteY127" fmla="*/ 56412 h 417077"/>
                <a:gd name="connsiteX128" fmla="*/ 316286 w 416487"/>
                <a:gd name="connsiteY128" fmla="*/ 58290 h 417077"/>
                <a:gd name="connsiteX129" fmla="*/ 322879 w 416487"/>
                <a:gd name="connsiteY129" fmla="*/ 64653 h 417077"/>
                <a:gd name="connsiteX130" fmla="*/ 327862 w 416487"/>
                <a:gd name="connsiteY130" fmla="*/ 66417 h 417077"/>
                <a:gd name="connsiteX131" fmla="*/ 328207 w 416487"/>
                <a:gd name="connsiteY131" fmla="*/ 67452 h 417077"/>
                <a:gd name="connsiteX132" fmla="*/ 340857 w 416487"/>
                <a:gd name="connsiteY132" fmla="*/ 75846 h 417077"/>
                <a:gd name="connsiteX133" fmla="*/ 348332 w 416487"/>
                <a:gd name="connsiteY133" fmla="*/ 88151 h 417077"/>
                <a:gd name="connsiteX134" fmla="*/ 359831 w 416487"/>
                <a:gd name="connsiteY134" fmla="*/ 101452 h 417077"/>
                <a:gd name="connsiteX135" fmla="*/ 362591 w 416487"/>
                <a:gd name="connsiteY135" fmla="*/ 107969 h 417077"/>
                <a:gd name="connsiteX136" fmla="*/ 366041 w 416487"/>
                <a:gd name="connsiteY136" fmla="*/ 110192 h 417077"/>
                <a:gd name="connsiteX137" fmla="*/ 368609 w 416487"/>
                <a:gd name="connsiteY137" fmla="*/ 112607 h 417077"/>
                <a:gd name="connsiteX138" fmla="*/ 371178 w 416487"/>
                <a:gd name="connsiteY138" fmla="*/ 120580 h 417077"/>
                <a:gd name="connsiteX139" fmla="*/ 374283 w 416487"/>
                <a:gd name="connsiteY139" fmla="*/ 122995 h 417077"/>
                <a:gd name="connsiteX140" fmla="*/ 376928 w 416487"/>
                <a:gd name="connsiteY140" fmla="*/ 132195 h 417077"/>
                <a:gd name="connsiteX141" fmla="*/ 378384 w 416487"/>
                <a:gd name="connsiteY141" fmla="*/ 130355 h 417077"/>
                <a:gd name="connsiteX142" fmla="*/ 378384 w 416487"/>
                <a:gd name="connsiteY142" fmla="*/ 137408 h 417077"/>
                <a:gd name="connsiteX143" fmla="*/ 387086 w 416487"/>
                <a:gd name="connsiteY143" fmla="*/ 153355 h 417077"/>
                <a:gd name="connsiteX144" fmla="*/ 389462 w 416487"/>
                <a:gd name="connsiteY144" fmla="*/ 173287 h 417077"/>
                <a:gd name="connsiteX145" fmla="*/ 392337 w 416487"/>
                <a:gd name="connsiteY145" fmla="*/ 183024 h 417077"/>
                <a:gd name="connsiteX146" fmla="*/ 393717 w 416487"/>
                <a:gd name="connsiteY146" fmla="*/ 183292 h 417077"/>
                <a:gd name="connsiteX147" fmla="*/ 392912 w 416487"/>
                <a:gd name="connsiteY147" fmla="*/ 190115 h 417077"/>
                <a:gd name="connsiteX148" fmla="*/ 395365 w 416487"/>
                <a:gd name="connsiteY148" fmla="*/ 209512 h 417077"/>
                <a:gd name="connsiteX149" fmla="*/ 416065 w 416487"/>
                <a:gd name="connsiteY149" fmla="*/ 207212 h 417077"/>
                <a:gd name="connsiteX150" fmla="*/ 414570 w 416487"/>
                <a:gd name="connsiteY150" fmla="*/ 180264 h 417077"/>
                <a:gd name="connsiteX151" fmla="*/ 408820 w 416487"/>
                <a:gd name="connsiteY151" fmla="*/ 154083 h 417077"/>
                <a:gd name="connsiteX152" fmla="*/ 400119 w 416487"/>
                <a:gd name="connsiteY152" fmla="*/ 128592 h 417077"/>
                <a:gd name="connsiteX153" fmla="*/ 399045 w 416487"/>
                <a:gd name="connsiteY153" fmla="*/ 128055 h 417077"/>
                <a:gd name="connsiteX154" fmla="*/ 396822 w 416487"/>
                <a:gd name="connsiteY154" fmla="*/ 119507 h 417077"/>
                <a:gd name="connsiteX155" fmla="*/ 394944 w 416487"/>
                <a:gd name="connsiteY155" fmla="*/ 120695 h 417077"/>
                <a:gd name="connsiteX156" fmla="*/ 394560 w 416487"/>
                <a:gd name="connsiteY156" fmla="*/ 110959 h 417077"/>
                <a:gd name="connsiteX157" fmla="*/ 389731 w 416487"/>
                <a:gd name="connsiteY157" fmla="*/ 107241 h 417077"/>
                <a:gd name="connsiteX158" fmla="*/ 388427 w 416487"/>
                <a:gd name="connsiteY158" fmla="*/ 101644 h 417077"/>
                <a:gd name="connsiteX159" fmla="*/ 378269 w 416487"/>
                <a:gd name="connsiteY159" fmla="*/ 91064 h 417077"/>
                <a:gd name="connsiteX160" fmla="*/ 373976 w 416487"/>
                <a:gd name="connsiteY160" fmla="*/ 83475 h 417077"/>
                <a:gd name="connsiteX161" fmla="*/ 367766 w 416487"/>
                <a:gd name="connsiteY161" fmla="*/ 76805 h 417077"/>
                <a:gd name="connsiteX162" fmla="*/ 360751 w 416487"/>
                <a:gd name="connsiteY162" fmla="*/ 65190 h 417077"/>
                <a:gd name="connsiteX163" fmla="*/ 350248 w 416487"/>
                <a:gd name="connsiteY163" fmla="*/ 55147 h 417077"/>
                <a:gd name="connsiteX164" fmla="*/ 346262 w 416487"/>
                <a:gd name="connsiteY164" fmla="*/ 52425 h 417077"/>
                <a:gd name="connsiteX165" fmla="*/ 342237 w 416487"/>
                <a:gd name="connsiteY165" fmla="*/ 47442 h 417077"/>
                <a:gd name="connsiteX166" fmla="*/ 332845 w 416487"/>
                <a:gd name="connsiteY166" fmla="*/ 40274 h 417077"/>
                <a:gd name="connsiteX167" fmla="*/ 327019 w 416487"/>
                <a:gd name="connsiteY167" fmla="*/ 36096 h 417077"/>
                <a:gd name="connsiteX168" fmla="*/ 321077 w 416487"/>
                <a:gd name="connsiteY168" fmla="*/ 33796 h 417077"/>
                <a:gd name="connsiteX169" fmla="*/ 312721 w 416487"/>
                <a:gd name="connsiteY169" fmla="*/ 29464 h 417077"/>
                <a:gd name="connsiteX170" fmla="*/ 296468 w 416487"/>
                <a:gd name="connsiteY170" fmla="*/ 19613 h 417077"/>
                <a:gd name="connsiteX171" fmla="*/ 265917 w 416487"/>
                <a:gd name="connsiteY171" fmla="*/ 8650 h 417077"/>
                <a:gd name="connsiteX172" fmla="*/ 249089 w 416487"/>
                <a:gd name="connsiteY172" fmla="*/ 3590 h 417077"/>
                <a:gd name="connsiteX173" fmla="*/ 238509 w 416487"/>
                <a:gd name="connsiteY173" fmla="*/ 2976 h 417077"/>
                <a:gd name="connsiteX174" fmla="*/ 231724 w 416487"/>
                <a:gd name="connsiteY174" fmla="*/ 791 h 417077"/>
                <a:gd name="connsiteX175" fmla="*/ 226166 w 416487"/>
                <a:gd name="connsiteY175" fmla="*/ 2708 h 417077"/>
                <a:gd name="connsiteX176" fmla="*/ 226933 w 416487"/>
                <a:gd name="connsiteY176" fmla="*/ 2440 h 417077"/>
                <a:gd name="connsiteX177" fmla="*/ 217656 w 416487"/>
                <a:gd name="connsiteY177" fmla="*/ 370 h 417077"/>
                <a:gd name="connsiteX178" fmla="*/ 197302 w 416487"/>
                <a:gd name="connsiteY178" fmla="*/ 2708 h 417077"/>
                <a:gd name="connsiteX179" fmla="*/ 194197 w 416487"/>
                <a:gd name="connsiteY179" fmla="*/ 868 h 417077"/>
                <a:gd name="connsiteX180" fmla="*/ 183770 w 416487"/>
                <a:gd name="connsiteY180" fmla="*/ 5008 h 417077"/>
                <a:gd name="connsiteX181" fmla="*/ 180397 w 416487"/>
                <a:gd name="connsiteY181" fmla="*/ 2785 h 417077"/>
                <a:gd name="connsiteX182" fmla="*/ 169511 w 416487"/>
                <a:gd name="connsiteY182" fmla="*/ 3820 h 417077"/>
                <a:gd name="connsiteX183" fmla="*/ 164298 w 416487"/>
                <a:gd name="connsiteY183" fmla="*/ 6235 h 417077"/>
                <a:gd name="connsiteX184" fmla="*/ 166942 w 416487"/>
                <a:gd name="connsiteY184" fmla="*/ 6503 h 417077"/>
                <a:gd name="connsiteX185" fmla="*/ 154714 w 416487"/>
                <a:gd name="connsiteY185" fmla="*/ 7730 h 417077"/>
                <a:gd name="connsiteX186" fmla="*/ 146320 w 416487"/>
                <a:gd name="connsiteY186" fmla="*/ 13288 h 417077"/>
                <a:gd name="connsiteX187" fmla="*/ 141260 w 416487"/>
                <a:gd name="connsiteY187" fmla="*/ 11026 h 417077"/>
                <a:gd name="connsiteX188" fmla="*/ 123090 w 416487"/>
                <a:gd name="connsiteY188" fmla="*/ 22181 h 417077"/>
                <a:gd name="connsiteX189" fmla="*/ 119027 w 416487"/>
                <a:gd name="connsiteY189" fmla="*/ 22833 h 417077"/>
                <a:gd name="connsiteX190" fmla="*/ 118184 w 416487"/>
                <a:gd name="connsiteY190" fmla="*/ 24213 h 417077"/>
                <a:gd name="connsiteX191" fmla="*/ 111015 w 416487"/>
                <a:gd name="connsiteY191" fmla="*/ 25094 h 417077"/>
                <a:gd name="connsiteX192" fmla="*/ 102659 w 416487"/>
                <a:gd name="connsiteY192" fmla="*/ 30576 h 417077"/>
                <a:gd name="connsiteX193" fmla="*/ 98672 w 416487"/>
                <a:gd name="connsiteY193" fmla="*/ 35291 h 417077"/>
                <a:gd name="connsiteX194" fmla="*/ 101662 w 416487"/>
                <a:gd name="connsiteY194" fmla="*/ 33872 h 417077"/>
                <a:gd name="connsiteX195" fmla="*/ 82343 w 416487"/>
                <a:gd name="connsiteY195" fmla="*/ 44222 h 417077"/>
                <a:gd name="connsiteX196" fmla="*/ 74408 w 416487"/>
                <a:gd name="connsiteY196" fmla="*/ 53384 h 417077"/>
                <a:gd name="connsiteX197" fmla="*/ 68581 w 416487"/>
                <a:gd name="connsiteY197" fmla="*/ 56910 h 417077"/>
                <a:gd name="connsiteX198" fmla="*/ 53747 w 416487"/>
                <a:gd name="connsiteY198" fmla="*/ 71591 h 417077"/>
                <a:gd name="connsiteX199" fmla="*/ 40714 w 416487"/>
                <a:gd name="connsiteY199" fmla="*/ 88918 h 417077"/>
                <a:gd name="connsiteX200" fmla="*/ 43512 w 416487"/>
                <a:gd name="connsiteY200" fmla="*/ 87691 h 417077"/>
                <a:gd name="connsiteX201" fmla="*/ 37226 w 416487"/>
                <a:gd name="connsiteY201" fmla="*/ 91908 h 417077"/>
                <a:gd name="connsiteX202" fmla="*/ 32664 w 416487"/>
                <a:gd name="connsiteY202" fmla="*/ 105669 h 417077"/>
                <a:gd name="connsiteX203" fmla="*/ 41519 w 416487"/>
                <a:gd name="connsiteY203" fmla="*/ 94783 h 417077"/>
                <a:gd name="connsiteX204" fmla="*/ 26722 w 416487"/>
                <a:gd name="connsiteY204" fmla="*/ 109349 h 417077"/>
                <a:gd name="connsiteX205" fmla="*/ 25726 w 416487"/>
                <a:gd name="connsiteY205" fmla="*/ 110921 h 417077"/>
                <a:gd name="connsiteX206" fmla="*/ 21509 w 416487"/>
                <a:gd name="connsiteY206" fmla="*/ 121500 h 417077"/>
                <a:gd name="connsiteX207" fmla="*/ 20704 w 416487"/>
                <a:gd name="connsiteY207" fmla="*/ 122574 h 417077"/>
                <a:gd name="connsiteX208" fmla="*/ 18596 w 416487"/>
                <a:gd name="connsiteY208" fmla="*/ 126369 h 417077"/>
                <a:gd name="connsiteX209" fmla="*/ 16909 w 416487"/>
                <a:gd name="connsiteY209" fmla="*/ 133192 h 417077"/>
                <a:gd name="connsiteX210" fmla="*/ 9243 w 416487"/>
                <a:gd name="connsiteY210" fmla="*/ 148065 h 417077"/>
                <a:gd name="connsiteX211" fmla="*/ 7710 w 416487"/>
                <a:gd name="connsiteY211" fmla="*/ 164739 h 417077"/>
                <a:gd name="connsiteX212" fmla="*/ 2573 w 416487"/>
                <a:gd name="connsiteY212" fmla="*/ 181261 h 417077"/>
                <a:gd name="connsiteX213" fmla="*/ 1960 w 416487"/>
                <a:gd name="connsiteY213" fmla="*/ 197054 h 417077"/>
                <a:gd name="connsiteX214" fmla="*/ 2190 w 416487"/>
                <a:gd name="connsiteY214" fmla="*/ 198779 h 417077"/>
                <a:gd name="connsiteX215" fmla="*/ 848 w 416487"/>
                <a:gd name="connsiteY215" fmla="*/ 210738 h 417077"/>
                <a:gd name="connsiteX216" fmla="*/ 43 w 416487"/>
                <a:gd name="connsiteY216" fmla="*/ 217753 h 417077"/>
                <a:gd name="connsiteX217" fmla="*/ 1231 w 416487"/>
                <a:gd name="connsiteY217" fmla="*/ 221548 h 417077"/>
                <a:gd name="connsiteX218" fmla="*/ 1615 w 416487"/>
                <a:gd name="connsiteY218" fmla="*/ 220820 h 417077"/>
                <a:gd name="connsiteX219" fmla="*/ 2803 w 416487"/>
                <a:gd name="connsiteY219" fmla="*/ 238491 h 417077"/>
                <a:gd name="connsiteX220" fmla="*/ 9166 w 416487"/>
                <a:gd name="connsiteY220" fmla="*/ 270920 h 417077"/>
                <a:gd name="connsiteX221" fmla="*/ 22583 w 416487"/>
                <a:gd name="connsiteY221" fmla="*/ 300551 h 417077"/>
                <a:gd name="connsiteX222" fmla="*/ 21586 w 416487"/>
                <a:gd name="connsiteY222" fmla="*/ 299976 h 417077"/>
                <a:gd name="connsiteX223" fmla="*/ 21969 w 416487"/>
                <a:gd name="connsiteY223" fmla="*/ 304576 h 417077"/>
                <a:gd name="connsiteX224" fmla="*/ 26607 w 416487"/>
                <a:gd name="connsiteY224" fmla="*/ 312588 h 417077"/>
                <a:gd name="connsiteX225" fmla="*/ 35807 w 416487"/>
                <a:gd name="connsiteY225" fmla="*/ 325237 h 417077"/>
                <a:gd name="connsiteX226" fmla="*/ 55510 w 416487"/>
                <a:gd name="connsiteY226" fmla="*/ 351112 h 417077"/>
                <a:gd name="connsiteX227" fmla="*/ 67355 w 416487"/>
                <a:gd name="connsiteY227" fmla="*/ 361806 h 417077"/>
                <a:gd name="connsiteX228" fmla="*/ 68926 w 416487"/>
                <a:gd name="connsiteY228" fmla="*/ 362075 h 417077"/>
                <a:gd name="connsiteX229" fmla="*/ 71111 w 416487"/>
                <a:gd name="connsiteY229" fmla="*/ 365793 h 417077"/>
                <a:gd name="connsiteX230" fmla="*/ 78280 w 416487"/>
                <a:gd name="connsiteY230" fmla="*/ 371850 h 417077"/>
                <a:gd name="connsiteX231" fmla="*/ 105304 w 416487"/>
                <a:gd name="connsiteY231" fmla="*/ 388409 h 417077"/>
                <a:gd name="connsiteX232" fmla="*/ 119219 w 416487"/>
                <a:gd name="connsiteY232" fmla="*/ 397839 h 417077"/>
                <a:gd name="connsiteX233" fmla="*/ 128073 w 416487"/>
                <a:gd name="connsiteY233" fmla="*/ 399947 h 417077"/>
                <a:gd name="connsiteX234" fmla="*/ 132750 w 416487"/>
                <a:gd name="connsiteY234" fmla="*/ 403665 h 417077"/>
                <a:gd name="connsiteX235" fmla="*/ 136583 w 416487"/>
                <a:gd name="connsiteY235" fmla="*/ 402899 h 417077"/>
                <a:gd name="connsiteX236" fmla="*/ 144326 w 416487"/>
                <a:gd name="connsiteY236" fmla="*/ 407997 h 417077"/>
                <a:gd name="connsiteX237" fmla="*/ 149003 w 416487"/>
                <a:gd name="connsiteY237" fmla="*/ 408150 h 417077"/>
                <a:gd name="connsiteX238" fmla="*/ 159238 w 416487"/>
                <a:gd name="connsiteY238" fmla="*/ 411255 h 417077"/>
                <a:gd name="connsiteX239" fmla="*/ 167632 w 416487"/>
                <a:gd name="connsiteY239" fmla="*/ 410527 h 417077"/>
                <a:gd name="connsiteX240" fmla="*/ 171926 w 416487"/>
                <a:gd name="connsiteY240" fmla="*/ 413134 h 417077"/>
                <a:gd name="connsiteX241" fmla="*/ 189444 w 416487"/>
                <a:gd name="connsiteY241" fmla="*/ 414245 h 417077"/>
                <a:gd name="connsiteX242" fmla="*/ 204623 w 416487"/>
                <a:gd name="connsiteY242" fmla="*/ 416928 h 417077"/>
                <a:gd name="connsiteX243" fmla="*/ 212750 w 416487"/>
                <a:gd name="connsiteY243" fmla="*/ 416737 h 417077"/>
                <a:gd name="connsiteX244" fmla="*/ 219573 w 416487"/>
                <a:gd name="connsiteY244" fmla="*/ 413824 h 417077"/>
                <a:gd name="connsiteX245" fmla="*/ 232299 w 416487"/>
                <a:gd name="connsiteY245" fmla="*/ 414897 h 417077"/>
                <a:gd name="connsiteX246" fmla="*/ 251120 w 416487"/>
                <a:gd name="connsiteY246" fmla="*/ 411294 h 417077"/>
                <a:gd name="connsiteX247" fmla="*/ 254187 w 416487"/>
                <a:gd name="connsiteY247" fmla="*/ 411064 h 417077"/>
                <a:gd name="connsiteX248" fmla="*/ 265534 w 416487"/>
                <a:gd name="connsiteY248" fmla="*/ 406425 h 417077"/>
                <a:gd name="connsiteX249" fmla="*/ 270248 w 416487"/>
                <a:gd name="connsiteY249" fmla="*/ 407729 h 417077"/>
                <a:gd name="connsiteX250" fmla="*/ 280445 w 416487"/>
                <a:gd name="connsiteY250" fmla="*/ 402477 h 417077"/>
                <a:gd name="connsiteX251" fmla="*/ 283396 w 416487"/>
                <a:gd name="connsiteY251" fmla="*/ 399142 h 417077"/>
                <a:gd name="connsiteX252" fmla="*/ 293555 w 416487"/>
                <a:gd name="connsiteY252" fmla="*/ 396497 h 417077"/>
                <a:gd name="connsiteX253" fmla="*/ 301604 w 416487"/>
                <a:gd name="connsiteY253" fmla="*/ 392741 h 417077"/>
                <a:gd name="connsiteX254" fmla="*/ 305246 w 416487"/>
                <a:gd name="connsiteY254" fmla="*/ 390594 h 417077"/>
                <a:gd name="connsiteX255" fmla="*/ 307278 w 416487"/>
                <a:gd name="connsiteY255" fmla="*/ 389981 h 417077"/>
                <a:gd name="connsiteX256" fmla="*/ 317589 w 416487"/>
                <a:gd name="connsiteY256" fmla="*/ 383579 h 417077"/>
                <a:gd name="connsiteX257" fmla="*/ 319506 w 416487"/>
                <a:gd name="connsiteY257" fmla="*/ 382391 h 417077"/>
                <a:gd name="connsiteX258" fmla="*/ 329779 w 416487"/>
                <a:gd name="connsiteY258" fmla="*/ 377024 h 417077"/>
                <a:gd name="connsiteX259" fmla="*/ 332999 w 416487"/>
                <a:gd name="connsiteY259" fmla="*/ 372041 h 417077"/>
                <a:gd name="connsiteX260" fmla="*/ 330967 w 416487"/>
                <a:gd name="connsiteY260" fmla="*/ 372041 h 417077"/>
                <a:gd name="connsiteX261" fmla="*/ 359831 w 416487"/>
                <a:gd name="connsiteY261" fmla="*/ 344020 h 417077"/>
                <a:gd name="connsiteX262" fmla="*/ 351628 w 416487"/>
                <a:gd name="connsiteY262" fmla="*/ 352223 h 417077"/>
                <a:gd name="connsiteX263" fmla="*/ 368494 w 416487"/>
                <a:gd name="connsiteY263" fmla="*/ 337005 h 417077"/>
                <a:gd name="connsiteX264" fmla="*/ 369491 w 416487"/>
                <a:gd name="connsiteY264" fmla="*/ 335970 h 417077"/>
                <a:gd name="connsiteX265" fmla="*/ 376468 w 416487"/>
                <a:gd name="connsiteY265" fmla="*/ 325774 h 417077"/>
                <a:gd name="connsiteX266" fmla="*/ 375011 w 416487"/>
                <a:gd name="connsiteY266" fmla="*/ 327231 h 417077"/>
                <a:gd name="connsiteX267" fmla="*/ 378614 w 416487"/>
                <a:gd name="connsiteY267" fmla="*/ 324394 h 417077"/>
                <a:gd name="connsiteX268" fmla="*/ 384747 w 416487"/>
                <a:gd name="connsiteY268" fmla="*/ 314734 h 417077"/>
                <a:gd name="connsiteX269" fmla="*/ 386089 w 416487"/>
                <a:gd name="connsiteY269" fmla="*/ 312894 h 417077"/>
                <a:gd name="connsiteX270" fmla="*/ 392644 w 416487"/>
                <a:gd name="connsiteY270" fmla="*/ 301854 h 417077"/>
                <a:gd name="connsiteX271" fmla="*/ 393871 w 416487"/>
                <a:gd name="connsiteY271" fmla="*/ 294801 h 417077"/>
                <a:gd name="connsiteX272" fmla="*/ 398969 w 416487"/>
                <a:gd name="connsiteY272" fmla="*/ 289665 h 417077"/>
                <a:gd name="connsiteX273" fmla="*/ 402725 w 416487"/>
                <a:gd name="connsiteY273" fmla="*/ 278357 h 417077"/>
                <a:gd name="connsiteX274" fmla="*/ 402189 w 416487"/>
                <a:gd name="connsiteY274" fmla="*/ 276172 h 417077"/>
                <a:gd name="connsiteX275" fmla="*/ 408973 w 416487"/>
                <a:gd name="connsiteY275" fmla="*/ 255319 h 417077"/>
                <a:gd name="connsiteX276" fmla="*/ 412117 w 416487"/>
                <a:gd name="connsiteY276" fmla="*/ 252866 h 417077"/>
                <a:gd name="connsiteX277" fmla="*/ 409357 w 416487"/>
                <a:gd name="connsiteY277" fmla="*/ 240446 h 417077"/>
                <a:gd name="connsiteX278" fmla="*/ 408207 w 416487"/>
                <a:gd name="connsiteY278" fmla="*/ 250681 h 417077"/>
                <a:gd name="connsiteX279" fmla="*/ 413037 w 416487"/>
                <a:gd name="connsiteY279" fmla="*/ 237763 h 417077"/>
                <a:gd name="connsiteX280" fmla="*/ 411963 w 416487"/>
                <a:gd name="connsiteY280" fmla="*/ 235923 h 417077"/>
                <a:gd name="connsiteX281" fmla="*/ 414570 w 416487"/>
                <a:gd name="connsiteY281" fmla="*/ 228678 h 417077"/>
                <a:gd name="connsiteX282" fmla="*/ 415720 w 416487"/>
                <a:gd name="connsiteY282" fmla="*/ 217101 h 417077"/>
                <a:gd name="connsiteX283" fmla="*/ 413957 w 416487"/>
                <a:gd name="connsiteY283" fmla="*/ 210623 h 417077"/>
                <a:gd name="connsiteX284" fmla="*/ 415452 w 416487"/>
                <a:gd name="connsiteY284" fmla="*/ 209972 h 417077"/>
                <a:gd name="connsiteX285" fmla="*/ 396017 w 416487"/>
                <a:gd name="connsiteY285" fmla="*/ 206943 h 4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416487" h="417077">
                  <a:moveTo>
                    <a:pt x="395940" y="206675"/>
                  </a:moveTo>
                  <a:cubicBezTo>
                    <a:pt x="392759" y="214150"/>
                    <a:pt x="394675" y="216603"/>
                    <a:pt x="395250" y="223925"/>
                  </a:cubicBezTo>
                  <a:cubicBezTo>
                    <a:pt x="394982" y="220245"/>
                    <a:pt x="392951" y="230096"/>
                    <a:pt x="392452" y="232626"/>
                  </a:cubicBezTo>
                  <a:cubicBezTo>
                    <a:pt x="391877" y="235578"/>
                    <a:pt x="390842" y="237533"/>
                    <a:pt x="391532" y="240714"/>
                  </a:cubicBezTo>
                  <a:cubicBezTo>
                    <a:pt x="393027" y="247959"/>
                    <a:pt x="395710" y="233853"/>
                    <a:pt x="392069" y="240868"/>
                  </a:cubicBezTo>
                  <a:cubicBezTo>
                    <a:pt x="388466" y="247806"/>
                    <a:pt x="389846" y="251562"/>
                    <a:pt x="392452" y="258539"/>
                  </a:cubicBezTo>
                  <a:cubicBezTo>
                    <a:pt x="392836" y="255127"/>
                    <a:pt x="393219" y="251716"/>
                    <a:pt x="393602" y="248304"/>
                  </a:cubicBezTo>
                  <a:cubicBezTo>
                    <a:pt x="391571" y="251064"/>
                    <a:pt x="389271" y="253671"/>
                    <a:pt x="388466" y="257082"/>
                  </a:cubicBezTo>
                  <a:cubicBezTo>
                    <a:pt x="388082" y="258692"/>
                    <a:pt x="387852" y="268659"/>
                    <a:pt x="388734" y="262947"/>
                  </a:cubicBezTo>
                  <a:cubicBezTo>
                    <a:pt x="388197" y="266359"/>
                    <a:pt x="386779" y="264825"/>
                    <a:pt x="389156" y="262870"/>
                  </a:cubicBezTo>
                  <a:cubicBezTo>
                    <a:pt x="387852" y="263905"/>
                    <a:pt x="386012" y="265937"/>
                    <a:pt x="385207" y="267394"/>
                  </a:cubicBezTo>
                  <a:cubicBezTo>
                    <a:pt x="383022" y="271380"/>
                    <a:pt x="382601" y="273642"/>
                    <a:pt x="382179" y="278127"/>
                  </a:cubicBezTo>
                  <a:cubicBezTo>
                    <a:pt x="381604" y="284605"/>
                    <a:pt x="379764" y="282343"/>
                    <a:pt x="383789" y="278587"/>
                  </a:cubicBezTo>
                  <a:cubicBezTo>
                    <a:pt x="381067" y="281155"/>
                    <a:pt x="379036" y="283148"/>
                    <a:pt x="377158" y="286368"/>
                  </a:cubicBezTo>
                  <a:cubicBezTo>
                    <a:pt x="373746" y="292195"/>
                    <a:pt x="372979" y="298750"/>
                    <a:pt x="371638" y="305304"/>
                  </a:cubicBezTo>
                  <a:cubicBezTo>
                    <a:pt x="373708" y="302123"/>
                    <a:pt x="375816" y="298903"/>
                    <a:pt x="377886" y="295721"/>
                  </a:cubicBezTo>
                  <a:cubicBezTo>
                    <a:pt x="372251" y="298903"/>
                    <a:pt x="368878" y="301203"/>
                    <a:pt x="366309" y="307259"/>
                  </a:cubicBezTo>
                  <a:cubicBezTo>
                    <a:pt x="365773" y="308486"/>
                    <a:pt x="362553" y="316306"/>
                    <a:pt x="366769" y="310096"/>
                  </a:cubicBezTo>
                  <a:cubicBezTo>
                    <a:pt x="365466" y="312013"/>
                    <a:pt x="362285" y="312664"/>
                    <a:pt x="360943" y="314619"/>
                  </a:cubicBezTo>
                  <a:cubicBezTo>
                    <a:pt x="358720" y="317954"/>
                    <a:pt x="358106" y="320292"/>
                    <a:pt x="356611" y="323857"/>
                  </a:cubicBezTo>
                  <a:cubicBezTo>
                    <a:pt x="359103" y="317839"/>
                    <a:pt x="361135" y="317532"/>
                    <a:pt x="356956" y="321596"/>
                  </a:cubicBezTo>
                  <a:cubicBezTo>
                    <a:pt x="354618" y="323857"/>
                    <a:pt x="346032" y="337197"/>
                    <a:pt x="350632" y="332942"/>
                  </a:cubicBezTo>
                  <a:cubicBezTo>
                    <a:pt x="356343" y="327652"/>
                    <a:pt x="346952" y="332942"/>
                    <a:pt x="345917" y="333785"/>
                  </a:cubicBezTo>
                  <a:cubicBezTo>
                    <a:pt x="342927" y="336200"/>
                    <a:pt x="341892" y="338194"/>
                    <a:pt x="340052" y="341452"/>
                  </a:cubicBezTo>
                  <a:cubicBezTo>
                    <a:pt x="338825" y="343599"/>
                    <a:pt x="338863" y="345323"/>
                    <a:pt x="337215" y="347317"/>
                  </a:cubicBezTo>
                  <a:cubicBezTo>
                    <a:pt x="341317" y="342334"/>
                    <a:pt x="337905" y="345937"/>
                    <a:pt x="335874" y="347087"/>
                  </a:cubicBezTo>
                  <a:cubicBezTo>
                    <a:pt x="325255" y="353182"/>
                    <a:pt x="318279" y="356593"/>
                    <a:pt x="313487" y="368668"/>
                  </a:cubicBezTo>
                  <a:cubicBezTo>
                    <a:pt x="316209" y="365946"/>
                    <a:pt x="318969" y="363186"/>
                    <a:pt x="321691" y="360465"/>
                  </a:cubicBezTo>
                  <a:cubicBezTo>
                    <a:pt x="312452" y="364221"/>
                    <a:pt x="306664" y="366598"/>
                    <a:pt x="300646" y="374993"/>
                  </a:cubicBezTo>
                  <a:cubicBezTo>
                    <a:pt x="303828" y="372923"/>
                    <a:pt x="307048" y="370853"/>
                    <a:pt x="310229" y="368745"/>
                  </a:cubicBezTo>
                  <a:cubicBezTo>
                    <a:pt x="304671" y="369895"/>
                    <a:pt x="300838" y="371735"/>
                    <a:pt x="295816" y="374073"/>
                  </a:cubicBezTo>
                  <a:cubicBezTo>
                    <a:pt x="294321" y="374763"/>
                    <a:pt x="292213" y="374954"/>
                    <a:pt x="290565" y="375836"/>
                  </a:cubicBezTo>
                  <a:cubicBezTo>
                    <a:pt x="289453" y="376449"/>
                    <a:pt x="288150" y="377638"/>
                    <a:pt x="286961" y="378059"/>
                  </a:cubicBezTo>
                  <a:cubicBezTo>
                    <a:pt x="282246" y="379784"/>
                    <a:pt x="294091" y="375261"/>
                    <a:pt x="285620" y="378059"/>
                  </a:cubicBezTo>
                  <a:cubicBezTo>
                    <a:pt x="279985" y="379899"/>
                    <a:pt x="276650" y="381778"/>
                    <a:pt x="271897" y="385381"/>
                  </a:cubicBezTo>
                  <a:cubicBezTo>
                    <a:pt x="267220" y="388869"/>
                    <a:pt x="271053" y="386761"/>
                    <a:pt x="269750" y="386914"/>
                  </a:cubicBezTo>
                  <a:cubicBezTo>
                    <a:pt x="265993" y="387374"/>
                    <a:pt x="270785" y="387067"/>
                    <a:pt x="270823" y="387106"/>
                  </a:cubicBezTo>
                  <a:cubicBezTo>
                    <a:pt x="269673" y="386799"/>
                    <a:pt x="266492" y="386147"/>
                    <a:pt x="265035" y="386377"/>
                  </a:cubicBezTo>
                  <a:cubicBezTo>
                    <a:pt x="262045" y="386799"/>
                    <a:pt x="259784" y="387297"/>
                    <a:pt x="257254" y="389252"/>
                  </a:cubicBezTo>
                  <a:cubicBezTo>
                    <a:pt x="251427" y="393776"/>
                    <a:pt x="264844" y="389329"/>
                    <a:pt x="256487" y="389444"/>
                  </a:cubicBezTo>
                  <a:cubicBezTo>
                    <a:pt x="250431" y="389521"/>
                    <a:pt x="246904" y="392817"/>
                    <a:pt x="241461" y="393967"/>
                  </a:cubicBezTo>
                  <a:cubicBezTo>
                    <a:pt x="236324" y="395041"/>
                    <a:pt x="243147" y="394044"/>
                    <a:pt x="237781" y="393201"/>
                  </a:cubicBezTo>
                  <a:cubicBezTo>
                    <a:pt x="235213" y="392779"/>
                    <a:pt x="233296" y="392051"/>
                    <a:pt x="230613" y="391936"/>
                  </a:cubicBezTo>
                  <a:cubicBezTo>
                    <a:pt x="225131" y="391667"/>
                    <a:pt x="220225" y="393431"/>
                    <a:pt x="215165" y="394964"/>
                  </a:cubicBezTo>
                  <a:cubicBezTo>
                    <a:pt x="209606" y="396612"/>
                    <a:pt x="213670" y="395922"/>
                    <a:pt x="212251" y="395884"/>
                  </a:cubicBezTo>
                  <a:cubicBezTo>
                    <a:pt x="210335" y="395846"/>
                    <a:pt x="208418" y="395999"/>
                    <a:pt x="206502" y="395616"/>
                  </a:cubicBezTo>
                  <a:cubicBezTo>
                    <a:pt x="201557" y="394657"/>
                    <a:pt x="197378" y="393239"/>
                    <a:pt x="192280" y="393201"/>
                  </a:cubicBezTo>
                  <a:cubicBezTo>
                    <a:pt x="190172" y="393201"/>
                    <a:pt x="188064" y="393622"/>
                    <a:pt x="185955" y="393584"/>
                  </a:cubicBezTo>
                  <a:cubicBezTo>
                    <a:pt x="181049" y="393546"/>
                    <a:pt x="187795" y="394887"/>
                    <a:pt x="181470" y="392549"/>
                  </a:cubicBezTo>
                  <a:cubicBezTo>
                    <a:pt x="175759" y="390441"/>
                    <a:pt x="172271" y="391092"/>
                    <a:pt x="166827" y="390249"/>
                  </a:cubicBezTo>
                  <a:cubicBezTo>
                    <a:pt x="162458" y="389597"/>
                    <a:pt x="158816" y="387796"/>
                    <a:pt x="154178" y="387182"/>
                  </a:cubicBezTo>
                  <a:cubicBezTo>
                    <a:pt x="146013" y="386071"/>
                    <a:pt x="159008" y="390172"/>
                    <a:pt x="152798" y="386377"/>
                  </a:cubicBezTo>
                  <a:cubicBezTo>
                    <a:pt x="149540" y="384423"/>
                    <a:pt x="148236" y="383924"/>
                    <a:pt x="144633" y="383119"/>
                  </a:cubicBezTo>
                  <a:cubicBezTo>
                    <a:pt x="136660" y="381394"/>
                    <a:pt x="145553" y="384691"/>
                    <a:pt x="143483" y="383464"/>
                  </a:cubicBezTo>
                  <a:cubicBezTo>
                    <a:pt x="141068" y="382046"/>
                    <a:pt x="139458" y="380551"/>
                    <a:pt x="136852" y="379439"/>
                  </a:cubicBezTo>
                  <a:cubicBezTo>
                    <a:pt x="132597" y="377638"/>
                    <a:pt x="128227" y="377676"/>
                    <a:pt x="124355" y="375184"/>
                  </a:cubicBezTo>
                  <a:cubicBezTo>
                    <a:pt x="120599" y="372770"/>
                    <a:pt x="118107" y="368361"/>
                    <a:pt x="114082" y="365908"/>
                  </a:cubicBezTo>
                  <a:cubicBezTo>
                    <a:pt x="108256" y="362381"/>
                    <a:pt x="105534" y="361615"/>
                    <a:pt x="103426" y="360541"/>
                  </a:cubicBezTo>
                  <a:cubicBezTo>
                    <a:pt x="99209" y="358356"/>
                    <a:pt x="96257" y="356248"/>
                    <a:pt x="92463" y="353527"/>
                  </a:cubicBezTo>
                  <a:cubicBezTo>
                    <a:pt x="91198" y="352607"/>
                    <a:pt x="86329" y="348812"/>
                    <a:pt x="89434" y="351993"/>
                  </a:cubicBezTo>
                  <a:cubicBezTo>
                    <a:pt x="87326" y="349847"/>
                    <a:pt x="85946" y="347010"/>
                    <a:pt x="83761" y="344825"/>
                  </a:cubicBezTo>
                  <a:cubicBezTo>
                    <a:pt x="76248" y="337235"/>
                    <a:pt x="69616" y="333517"/>
                    <a:pt x="66358" y="328151"/>
                  </a:cubicBezTo>
                  <a:cubicBezTo>
                    <a:pt x="63905" y="324126"/>
                    <a:pt x="60187" y="321557"/>
                    <a:pt x="57580" y="317839"/>
                  </a:cubicBezTo>
                  <a:cubicBezTo>
                    <a:pt x="54897" y="314006"/>
                    <a:pt x="54283" y="309138"/>
                    <a:pt x="51562" y="305151"/>
                  </a:cubicBezTo>
                  <a:cubicBezTo>
                    <a:pt x="48879" y="301203"/>
                    <a:pt x="44355" y="298980"/>
                    <a:pt x="42132" y="294533"/>
                  </a:cubicBezTo>
                  <a:cubicBezTo>
                    <a:pt x="43780" y="297868"/>
                    <a:pt x="42899" y="293766"/>
                    <a:pt x="42247" y="292041"/>
                  </a:cubicBezTo>
                  <a:cubicBezTo>
                    <a:pt x="40675" y="287786"/>
                    <a:pt x="39832" y="286905"/>
                    <a:pt x="37494" y="283187"/>
                  </a:cubicBezTo>
                  <a:cubicBezTo>
                    <a:pt x="35692" y="280273"/>
                    <a:pt x="36612" y="283685"/>
                    <a:pt x="36919" y="284222"/>
                  </a:cubicBezTo>
                  <a:cubicBezTo>
                    <a:pt x="36114" y="282918"/>
                    <a:pt x="36804" y="281347"/>
                    <a:pt x="36267" y="280005"/>
                  </a:cubicBezTo>
                  <a:cubicBezTo>
                    <a:pt x="35424" y="277973"/>
                    <a:pt x="34274" y="275865"/>
                    <a:pt x="33546" y="273795"/>
                  </a:cubicBezTo>
                  <a:cubicBezTo>
                    <a:pt x="31974" y="269387"/>
                    <a:pt x="30479" y="264940"/>
                    <a:pt x="29521" y="260455"/>
                  </a:cubicBezTo>
                  <a:cubicBezTo>
                    <a:pt x="28486" y="255626"/>
                    <a:pt x="28102" y="251984"/>
                    <a:pt x="26416" y="247269"/>
                  </a:cubicBezTo>
                  <a:cubicBezTo>
                    <a:pt x="25687" y="245199"/>
                    <a:pt x="24921" y="242822"/>
                    <a:pt x="24269" y="240638"/>
                  </a:cubicBezTo>
                  <a:cubicBezTo>
                    <a:pt x="22468" y="234658"/>
                    <a:pt x="24078" y="240599"/>
                    <a:pt x="23503" y="236114"/>
                  </a:cubicBezTo>
                  <a:cubicBezTo>
                    <a:pt x="22928" y="231668"/>
                    <a:pt x="21548" y="227068"/>
                    <a:pt x="21126" y="222621"/>
                  </a:cubicBezTo>
                  <a:cubicBezTo>
                    <a:pt x="21586" y="227298"/>
                    <a:pt x="22046" y="221510"/>
                    <a:pt x="22046" y="219478"/>
                  </a:cubicBezTo>
                  <a:cubicBezTo>
                    <a:pt x="22046" y="216296"/>
                    <a:pt x="20896" y="213537"/>
                    <a:pt x="20704" y="210432"/>
                  </a:cubicBezTo>
                  <a:cubicBezTo>
                    <a:pt x="20398" y="205793"/>
                    <a:pt x="21279" y="214495"/>
                    <a:pt x="21126" y="209895"/>
                  </a:cubicBezTo>
                  <a:cubicBezTo>
                    <a:pt x="21088" y="208515"/>
                    <a:pt x="21701" y="207250"/>
                    <a:pt x="21624" y="205832"/>
                  </a:cubicBezTo>
                  <a:cubicBezTo>
                    <a:pt x="20896" y="196249"/>
                    <a:pt x="18788" y="207480"/>
                    <a:pt x="21049" y="202842"/>
                  </a:cubicBezTo>
                  <a:cubicBezTo>
                    <a:pt x="24346" y="196057"/>
                    <a:pt x="22238" y="193259"/>
                    <a:pt x="22123" y="186512"/>
                  </a:cubicBezTo>
                  <a:cubicBezTo>
                    <a:pt x="21931" y="176201"/>
                    <a:pt x="28716" y="167499"/>
                    <a:pt x="28716" y="156804"/>
                  </a:cubicBezTo>
                  <a:cubicBezTo>
                    <a:pt x="28716" y="149636"/>
                    <a:pt x="27144" y="154006"/>
                    <a:pt x="31246" y="145918"/>
                  </a:cubicBezTo>
                  <a:cubicBezTo>
                    <a:pt x="33929" y="140667"/>
                    <a:pt x="35731" y="136105"/>
                    <a:pt x="37762" y="130585"/>
                  </a:cubicBezTo>
                  <a:cubicBezTo>
                    <a:pt x="39525" y="125755"/>
                    <a:pt x="37341" y="133422"/>
                    <a:pt x="39909" y="127174"/>
                  </a:cubicBezTo>
                  <a:cubicBezTo>
                    <a:pt x="41250" y="123877"/>
                    <a:pt x="41289" y="120849"/>
                    <a:pt x="42362" y="117590"/>
                  </a:cubicBezTo>
                  <a:cubicBezTo>
                    <a:pt x="38989" y="127940"/>
                    <a:pt x="43780" y="119852"/>
                    <a:pt x="45620" y="116095"/>
                  </a:cubicBezTo>
                  <a:cubicBezTo>
                    <a:pt x="47154" y="112991"/>
                    <a:pt x="47154" y="109464"/>
                    <a:pt x="47460" y="106091"/>
                  </a:cubicBezTo>
                  <a:cubicBezTo>
                    <a:pt x="44509" y="109732"/>
                    <a:pt x="41557" y="113336"/>
                    <a:pt x="38605" y="116977"/>
                  </a:cubicBezTo>
                  <a:cubicBezTo>
                    <a:pt x="48687" y="111994"/>
                    <a:pt x="52712" y="108544"/>
                    <a:pt x="54015" y="97083"/>
                  </a:cubicBezTo>
                  <a:cubicBezTo>
                    <a:pt x="51945" y="100264"/>
                    <a:pt x="49837" y="103484"/>
                    <a:pt x="47767" y="106666"/>
                  </a:cubicBezTo>
                  <a:cubicBezTo>
                    <a:pt x="53670" y="103216"/>
                    <a:pt x="55702" y="101069"/>
                    <a:pt x="59075" y="95204"/>
                  </a:cubicBezTo>
                  <a:cubicBezTo>
                    <a:pt x="63790" y="87001"/>
                    <a:pt x="54475" y="100417"/>
                    <a:pt x="59842" y="92981"/>
                  </a:cubicBezTo>
                  <a:cubicBezTo>
                    <a:pt x="60915" y="91486"/>
                    <a:pt x="62372" y="90298"/>
                    <a:pt x="63560" y="88879"/>
                  </a:cubicBezTo>
                  <a:cubicBezTo>
                    <a:pt x="69080" y="82286"/>
                    <a:pt x="72568" y="77341"/>
                    <a:pt x="79468" y="71553"/>
                  </a:cubicBezTo>
                  <a:cubicBezTo>
                    <a:pt x="83148" y="68448"/>
                    <a:pt x="86674" y="66455"/>
                    <a:pt x="90354" y="62622"/>
                  </a:cubicBezTo>
                  <a:cubicBezTo>
                    <a:pt x="91083" y="61855"/>
                    <a:pt x="92501" y="59785"/>
                    <a:pt x="92846" y="59440"/>
                  </a:cubicBezTo>
                  <a:cubicBezTo>
                    <a:pt x="98136" y="54074"/>
                    <a:pt x="88821" y="61740"/>
                    <a:pt x="94648" y="58060"/>
                  </a:cubicBezTo>
                  <a:cubicBezTo>
                    <a:pt x="98327" y="55722"/>
                    <a:pt x="102736" y="54917"/>
                    <a:pt x="106109" y="52847"/>
                  </a:cubicBezTo>
                  <a:cubicBezTo>
                    <a:pt x="109252" y="50930"/>
                    <a:pt x="110555" y="50010"/>
                    <a:pt x="113047" y="47250"/>
                  </a:cubicBezTo>
                  <a:cubicBezTo>
                    <a:pt x="117762" y="41999"/>
                    <a:pt x="112664" y="45640"/>
                    <a:pt x="114312" y="44797"/>
                  </a:cubicBezTo>
                  <a:cubicBezTo>
                    <a:pt x="116190" y="43609"/>
                    <a:pt x="115730" y="43685"/>
                    <a:pt x="112894" y="45027"/>
                  </a:cubicBezTo>
                  <a:cubicBezTo>
                    <a:pt x="114389" y="44950"/>
                    <a:pt x="115884" y="44874"/>
                    <a:pt x="117417" y="44759"/>
                  </a:cubicBezTo>
                  <a:cubicBezTo>
                    <a:pt x="119640" y="43992"/>
                    <a:pt x="121710" y="42842"/>
                    <a:pt x="123857" y="41999"/>
                  </a:cubicBezTo>
                  <a:cubicBezTo>
                    <a:pt x="127882" y="40427"/>
                    <a:pt x="131830" y="38281"/>
                    <a:pt x="135548" y="35712"/>
                  </a:cubicBezTo>
                  <a:cubicBezTo>
                    <a:pt x="142640" y="30844"/>
                    <a:pt x="132673" y="37629"/>
                    <a:pt x="137886" y="33374"/>
                  </a:cubicBezTo>
                  <a:cubicBezTo>
                    <a:pt x="138768" y="32646"/>
                    <a:pt x="142218" y="31151"/>
                    <a:pt x="142946" y="31036"/>
                  </a:cubicBezTo>
                  <a:cubicBezTo>
                    <a:pt x="137542" y="32032"/>
                    <a:pt x="144288" y="32761"/>
                    <a:pt x="145361" y="32607"/>
                  </a:cubicBezTo>
                  <a:cubicBezTo>
                    <a:pt x="148773" y="32186"/>
                    <a:pt x="150613" y="31802"/>
                    <a:pt x="153871" y="30422"/>
                  </a:cubicBezTo>
                  <a:cubicBezTo>
                    <a:pt x="155443" y="29732"/>
                    <a:pt x="158279" y="28659"/>
                    <a:pt x="159429" y="27241"/>
                  </a:cubicBezTo>
                  <a:cubicBezTo>
                    <a:pt x="163416" y="22258"/>
                    <a:pt x="153028" y="26283"/>
                    <a:pt x="159429" y="27049"/>
                  </a:cubicBezTo>
                  <a:cubicBezTo>
                    <a:pt x="164374" y="27624"/>
                    <a:pt x="171274" y="23484"/>
                    <a:pt x="171236" y="23484"/>
                  </a:cubicBezTo>
                  <a:cubicBezTo>
                    <a:pt x="175682" y="22296"/>
                    <a:pt x="187067" y="24673"/>
                    <a:pt x="195845" y="19574"/>
                  </a:cubicBezTo>
                  <a:cubicBezTo>
                    <a:pt x="192434" y="19958"/>
                    <a:pt x="189022" y="20341"/>
                    <a:pt x="185610" y="20724"/>
                  </a:cubicBezTo>
                  <a:cubicBezTo>
                    <a:pt x="193200" y="23178"/>
                    <a:pt x="195960" y="21606"/>
                    <a:pt x="203090" y="20839"/>
                  </a:cubicBezTo>
                  <a:cubicBezTo>
                    <a:pt x="209836" y="20149"/>
                    <a:pt x="214781" y="23676"/>
                    <a:pt x="221030" y="24021"/>
                  </a:cubicBezTo>
                  <a:cubicBezTo>
                    <a:pt x="222985" y="24136"/>
                    <a:pt x="234101" y="21414"/>
                    <a:pt x="228198" y="21414"/>
                  </a:cubicBezTo>
                  <a:cubicBezTo>
                    <a:pt x="222065" y="21414"/>
                    <a:pt x="233181" y="23714"/>
                    <a:pt x="234714" y="23868"/>
                  </a:cubicBezTo>
                  <a:cubicBezTo>
                    <a:pt x="240962" y="24558"/>
                    <a:pt x="234906" y="23063"/>
                    <a:pt x="239429" y="23523"/>
                  </a:cubicBezTo>
                  <a:cubicBezTo>
                    <a:pt x="242457" y="23829"/>
                    <a:pt x="246099" y="25094"/>
                    <a:pt x="248897" y="25938"/>
                  </a:cubicBezTo>
                  <a:cubicBezTo>
                    <a:pt x="254532" y="27624"/>
                    <a:pt x="259669" y="30806"/>
                    <a:pt x="265265" y="32416"/>
                  </a:cubicBezTo>
                  <a:cubicBezTo>
                    <a:pt x="266990" y="32914"/>
                    <a:pt x="269137" y="31956"/>
                    <a:pt x="270823" y="32492"/>
                  </a:cubicBezTo>
                  <a:cubicBezTo>
                    <a:pt x="269712" y="32147"/>
                    <a:pt x="265610" y="32262"/>
                    <a:pt x="270900" y="33949"/>
                  </a:cubicBezTo>
                  <a:cubicBezTo>
                    <a:pt x="272280" y="34371"/>
                    <a:pt x="281901" y="36671"/>
                    <a:pt x="276995" y="34754"/>
                  </a:cubicBezTo>
                  <a:cubicBezTo>
                    <a:pt x="279602" y="35789"/>
                    <a:pt x="283511" y="38664"/>
                    <a:pt x="286118" y="39929"/>
                  </a:cubicBezTo>
                  <a:cubicBezTo>
                    <a:pt x="290220" y="41922"/>
                    <a:pt x="284891" y="38856"/>
                    <a:pt x="290066" y="42497"/>
                  </a:cubicBezTo>
                  <a:cubicBezTo>
                    <a:pt x="295011" y="45985"/>
                    <a:pt x="300684" y="48017"/>
                    <a:pt x="305783" y="51084"/>
                  </a:cubicBezTo>
                  <a:cubicBezTo>
                    <a:pt x="309156" y="53115"/>
                    <a:pt x="309309" y="55492"/>
                    <a:pt x="313871" y="56412"/>
                  </a:cubicBezTo>
                  <a:cubicBezTo>
                    <a:pt x="322074" y="58060"/>
                    <a:pt x="311456" y="50585"/>
                    <a:pt x="316286" y="58290"/>
                  </a:cubicBezTo>
                  <a:cubicBezTo>
                    <a:pt x="317819" y="60705"/>
                    <a:pt x="320387" y="63235"/>
                    <a:pt x="322879" y="64653"/>
                  </a:cubicBezTo>
                  <a:cubicBezTo>
                    <a:pt x="324450" y="65535"/>
                    <a:pt x="326367" y="65612"/>
                    <a:pt x="327862" y="66417"/>
                  </a:cubicBezTo>
                  <a:cubicBezTo>
                    <a:pt x="335107" y="70403"/>
                    <a:pt x="322726" y="60245"/>
                    <a:pt x="328207" y="67452"/>
                  </a:cubicBezTo>
                  <a:cubicBezTo>
                    <a:pt x="331734" y="72051"/>
                    <a:pt x="339017" y="74236"/>
                    <a:pt x="340857" y="75846"/>
                  </a:cubicBezTo>
                  <a:cubicBezTo>
                    <a:pt x="344920" y="79411"/>
                    <a:pt x="345457" y="82976"/>
                    <a:pt x="348332" y="88151"/>
                  </a:cubicBezTo>
                  <a:cubicBezTo>
                    <a:pt x="351091" y="93134"/>
                    <a:pt x="356726" y="96814"/>
                    <a:pt x="359831" y="101452"/>
                  </a:cubicBezTo>
                  <a:cubicBezTo>
                    <a:pt x="356995" y="97159"/>
                    <a:pt x="361863" y="107087"/>
                    <a:pt x="362591" y="107969"/>
                  </a:cubicBezTo>
                  <a:cubicBezTo>
                    <a:pt x="363435" y="109004"/>
                    <a:pt x="365198" y="109272"/>
                    <a:pt x="366041" y="110192"/>
                  </a:cubicBezTo>
                  <a:cubicBezTo>
                    <a:pt x="372404" y="117207"/>
                    <a:pt x="364239" y="104749"/>
                    <a:pt x="368609" y="112607"/>
                  </a:cubicBezTo>
                  <a:cubicBezTo>
                    <a:pt x="369989" y="115060"/>
                    <a:pt x="369491" y="118127"/>
                    <a:pt x="371178" y="120580"/>
                  </a:cubicBezTo>
                  <a:cubicBezTo>
                    <a:pt x="377158" y="129359"/>
                    <a:pt x="372289" y="116862"/>
                    <a:pt x="374283" y="122995"/>
                  </a:cubicBezTo>
                  <a:cubicBezTo>
                    <a:pt x="375471" y="126637"/>
                    <a:pt x="374091" y="128515"/>
                    <a:pt x="376928" y="132195"/>
                  </a:cubicBezTo>
                  <a:cubicBezTo>
                    <a:pt x="379304" y="135223"/>
                    <a:pt x="380339" y="136757"/>
                    <a:pt x="378384" y="130355"/>
                  </a:cubicBezTo>
                  <a:cubicBezTo>
                    <a:pt x="379036" y="132463"/>
                    <a:pt x="377503" y="135377"/>
                    <a:pt x="378384" y="137408"/>
                  </a:cubicBezTo>
                  <a:cubicBezTo>
                    <a:pt x="381106" y="143503"/>
                    <a:pt x="385437" y="146493"/>
                    <a:pt x="387086" y="153355"/>
                  </a:cubicBezTo>
                  <a:cubicBezTo>
                    <a:pt x="388657" y="159871"/>
                    <a:pt x="388312" y="166733"/>
                    <a:pt x="389462" y="173287"/>
                  </a:cubicBezTo>
                  <a:cubicBezTo>
                    <a:pt x="390076" y="176814"/>
                    <a:pt x="391341" y="179727"/>
                    <a:pt x="392337" y="183024"/>
                  </a:cubicBezTo>
                  <a:cubicBezTo>
                    <a:pt x="392682" y="184136"/>
                    <a:pt x="394522" y="187930"/>
                    <a:pt x="393717" y="183292"/>
                  </a:cubicBezTo>
                  <a:cubicBezTo>
                    <a:pt x="393947" y="184557"/>
                    <a:pt x="392836" y="188620"/>
                    <a:pt x="392912" y="190115"/>
                  </a:cubicBezTo>
                  <a:cubicBezTo>
                    <a:pt x="393257" y="196709"/>
                    <a:pt x="395595" y="202803"/>
                    <a:pt x="395365" y="209512"/>
                  </a:cubicBezTo>
                  <a:cubicBezTo>
                    <a:pt x="394829" y="224001"/>
                    <a:pt x="415643" y="219171"/>
                    <a:pt x="416065" y="207212"/>
                  </a:cubicBezTo>
                  <a:cubicBezTo>
                    <a:pt x="416372" y="198587"/>
                    <a:pt x="415643" y="188544"/>
                    <a:pt x="414570" y="180264"/>
                  </a:cubicBezTo>
                  <a:cubicBezTo>
                    <a:pt x="413420" y="171486"/>
                    <a:pt x="409855" y="163551"/>
                    <a:pt x="408820" y="154083"/>
                  </a:cubicBezTo>
                  <a:cubicBezTo>
                    <a:pt x="407824" y="145113"/>
                    <a:pt x="406214" y="135530"/>
                    <a:pt x="400119" y="128592"/>
                  </a:cubicBezTo>
                  <a:cubicBezTo>
                    <a:pt x="394177" y="121845"/>
                    <a:pt x="401575" y="135492"/>
                    <a:pt x="399045" y="128055"/>
                  </a:cubicBezTo>
                  <a:cubicBezTo>
                    <a:pt x="397972" y="124912"/>
                    <a:pt x="398700" y="122727"/>
                    <a:pt x="396822" y="119507"/>
                  </a:cubicBezTo>
                  <a:cubicBezTo>
                    <a:pt x="394292" y="115175"/>
                    <a:pt x="393564" y="116517"/>
                    <a:pt x="394944" y="120695"/>
                  </a:cubicBezTo>
                  <a:cubicBezTo>
                    <a:pt x="393909" y="117514"/>
                    <a:pt x="396209" y="114371"/>
                    <a:pt x="394560" y="110959"/>
                  </a:cubicBezTo>
                  <a:cubicBezTo>
                    <a:pt x="394177" y="110154"/>
                    <a:pt x="388121" y="104787"/>
                    <a:pt x="389731" y="107241"/>
                  </a:cubicBezTo>
                  <a:cubicBezTo>
                    <a:pt x="391341" y="109771"/>
                    <a:pt x="388657" y="102219"/>
                    <a:pt x="388427" y="101644"/>
                  </a:cubicBezTo>
                  <a:cubicBezTo>
                    <a:pt x="385859" y="95588"/>
                    <a:pt x="382716" y="95089"/>
                    <a:pt x="378269" y="91064"/>
                  </a:cubicBezTo>
                  <a:cubicBezTo>
                    <a:pt x="385667" y="97773"/>
                    <a:pt x="375931" y="86043"/>
                    <a:pt x="373976" y="83475"/>
                  </a:cubicBezTo>
                  <a:cubicBezTo>
                    <a:pt x="372941" y="82056"/>
                    <a:pt x="365274" y="72971"/>
                    <a:pt x="367766" y="76805"/>
                  </a:cubicBezTo>
                  <a:cubicBezTo>
                    <a:pt x="365121" y="72703"/>
                    <a:pt x="363933" y="69062"/>
                    <a:pt x="360751" y="65190"/>
                  </a:cubicBezTo>
                  <a:cubicBezTo>
                    <a:pt x="357263" y="60935"/>
                    <a:pt x="354925" y="58213"/>
                    <a:pt x="350248" y="55147"/>
                  </a:cubicBezTo>
                  <a:cubicBezTo>
                    <a:pt x="344000" y="51045"/>
                    <a:pt x="350401" y="56182"/>
                    <a:pt x="346262" y="52425"/>
                  </a:cubicBezTo>
                  <a:cubicBezTo>
                    <a:pt x="344805" y="51122"/>
                    <a:pt x="344000" y="48860"/>
                    <a:pt x="342237" y="47442"/>
                  </a:cubicBezTo>
                  <a:cubicBezTo>
                    <a:pt x="335644" y="42229"/>
                    <a:pt x="337100" y="49742"/>
                    <a:pt x="332845" y="40274"/>
                  </a:cubicBezTo>
                  <a:cubicBezTo>
                    <a:pt x="331925" y="38242"/>
                    <a:pt x="329280" y="36172"/>
                    <a:pt x="327019" y="36096"/>
                  </a:cubicBezTo>
                  <a:cubicBezTo>
                    <a:pt x="319084" y="35712"/>
                    <a:pt x="326827" y="36824"/>
                    <a:pt x="321077" y="33796"/>
                  </a:cubicBezTo>
                  <a:cubicBezTo>
                    <a:pt x="318317" y="32339"/>
                    <a:pt x="315481" y="30959"/>
                    <a:pt x="312721" y="29464"/>
                  </a:cubicBezTo>
                  <a:cubicBezTo>
                    <a:pt x="306779" y="26321"/>
                    <a:pt x="302218" y="22411"/>
                    <a:pt x="296468" y="19613"/>
                  </a:cubicBezTo>
                  <a:cubicBezTo>
                    <a:pt x="291025" y="16968"/>
                    <a:pt x="272127" y="12023"/>
                    <a:pt x="265917" y="8650"/>
                  </a:cubicBezTo>
                  <a:cubicBezTo>
                    <a:pt x="260665" y="5813"/>
                    <a:pt x="254992" y="4433"/>
                    <a:pt x="249089" y="3590"/>
                  </a:cubicBezTo>
                  <a:cubicBezTo>
                    <a:pt x="245562" y="3091"/>
                    <a:pt x="241882" y="3436"/>
                    <a:pt x="238509" y="2976"/>
                  </a:cubicBezTo>
                  <a:cubicBezTo>
                    <a:pt x="243531" y="3666"/>
                    <a:pt x="233679" y="945"/>
                    <a:pt x="231724" y="791"/>
                  </a:cubicBezTo>
                  <a:cubicBezTo>
                    <a:pt x="229501" y="638"/>
                    <a:pt x="228121" y="2286"/>
                    <a:pt x="226166" y="2708"/>
                  </a:cubicBezTo>
                  <a:cubicBezTo>
                    <a:pt x="220493" y="3935"/>
                    <a:pt x="235481" y="4893"/>
                    <a:pt x="226933" y="2440"/>
                  </a:cubicBezTo>
                  <a:cubicBezTo>
                    <a:pt x="223751" y="1520"/>
                    <a:pt x="220991" y="868"/>
                    <a:pt x="217656" y="370"/>
                  </a:cubicBezTo>
                  <a:cubicBezTo>
                    <a:pt x="209683" y="-818"/>
                    <a:pt x="204853" y="1098"/>
                    <a:pt x="197302" y="2708"/>
                  </a:cubicBezTo>
                  <a:cubicBezTo>
                    <a:pt x="205505" y="983"/>
                    <a:pt x="198413" y="753"/>
                    <a:pt x="194197" y="868"/>
                  </a:cubicBezTo>
                  <a:cubicBezTo>
                    <a:pt x="189827" y="983"/>
                    <a:pt x="187565" y="3820"/>
                    <a:pt x="183770" y="5008"/>
                  </a:cubicBezTo>
                  <a:cubicBezTo>
                    <a:pt x="193584" y="1865"/>
                    <a:pt x="184192" y="2900"/>
                    <a:pt x="180397" y="2785"/>
                  </a:cubicBezTo>
                  <a:cubicBezTo>
                    <a:pt x="176717" y="2708"/>
                    <a:pt x="173076" y="2670"/>
                    <a:pt x="169511" y="3820"/>
                  </a:cubicBezTo>
                  <a:cubicBezTo>
                    <a:pt x="167632" y="4433"/>
                    <a:pt x="165946" y="5161"/>
                    <a:pt x="164298" y="6235"/>
                  </a:cubicBezTo>
                  <a:cubicBezTo>
                    <a:pt x="158624" y="9991"/>
                    <a:pt x="165141" y="6465"/>
                    <a:pt x="166942" y="6503"/>
                  </a:cubicBezTo>
                  <a:cubicBezTo>
                    <a:pt x="161883" y="6426"/>
                    <a:pt x="159506" y="5736"/>
                    <a:pt x="154714" y="7730"/>
                  </a:cubicBezTo>
                  <a:cubicBezTo>
                    <a:pt x="151686" y="8995"/>
                    <a:pt x="149540" y="12023"/>
                    <a:pt x="146320" y="13288"/>
                  </a:cubicBezTo>
                  <a:cubicBezTo>
                    <a:pt x="155174" y="9800"/>
                    <a:pt x="145821" y="10183"/>
                    <a:pt x="141260" y="11026"/>
                  </a:cubicBezTo>
                  <a:cubicBezTo>
                    <a:pt x="133823" y="12445"/>
                    <a:pt x="128878" y="18578"/>
                    <a:pt x="123090" y="22181"/>
                  </a:cubicBezTo>
                  <a:cubicBezTo>
                    <a:pt x="128648" y="18693"/>
                    <a:pt x="121135" y="22028"/>
                    <a:pt x="119027" y="22833"/>
                  </a:cubicBezTo>
                  <a:cubicBezTo>
                    <a:pt x="117647" y="23369"/>
                    <a:pt x="112319" y="26436"/>
                    <a:pt x="118184" y="24213"/>
                  </a:cubicBezTo>
                  <a:cubicBezTo>
                    <a:pt x="115960" y="25056"/>
                    <a:pt x="113354" y="24136"/>
                    <a:pt x="111015" y="25094"/>
                  </a:cubicBezTo>
                  <a:cubicBezTo>
                    <a:pt x="108102" y="26283"/>
                    <a:pt x="104959" y="28429"/>
                    <a:pt x="102659" y="30576"/>
                  </a:cubicBezTo>
                  <a:cubicBezTo>
                    <a:pt x="101126" y="32032"/>
                    <a:pt x="99822" y="33489"/>
                    <a:pt x="98672" y="35291"/>
                  </a:cubicBezTo>
                  <a:cubicBezTo>
                    <a:pt x="94533" y="41692"/>
                    <a:pt x="100206" y="34294"/>
                    <a:pt x="101662" y="33872"/>
                  </a:cubicBezTo>
                  <a:cubicBezTo>
                    <a:pt x="94916" y="35827"/>
                    <a:pt x="87786" y="39699"/>
                    <a:pt x="82343" y="44222"/>
                  </a:cubicBezTo>
                  <a:cubicBezTo>
                    <a:pt x="79123" y="46905"/>
                    <a:pt x="77321" y="50547"/>
                    <a:pt x="74408" y="53384"/>
                  </a:cubicBezTo>
                  <a:cubicBezTo>
                    <a:pt x="79890" y="48055"/>
                    <a:pt x="70306" y="55454"/>
                    <a:pt x="68581" y="56910"/>
                  </a:cubicBezTo>
                  <a:cubicBezTo>
                    <a:pt x="63330" y="61357"/>
                    <a:pt x="58423" y="66033"/>
                    <a:pt x="53747" y="71591"/>
                  </a:cubicBezTo>
                  <a:cubicBezTo>
                    <a:pt x="49645" y="76460"/>
                    <a:pt x="43205" y="82631"/>
                    <a:pt x="40714" y="88918"/>
                  </a:cubicBezTo>
                  <a:cubicBezTo>
                    <a:pt x="38529" y="94323"/>
                    <a:pt x="38912" y="91908"/>
                    <a:pt x="43512" y="87691"/>
                  </a:cubicBezTo>
                  <a:cubicBezTo>
                    <a:pt x="41595" y="89416"/>
                    <a:pt x="38797" y="89684"/>
                    <a:pt x="37226" y="91908"/>
                  </a:cubicBezTo>
                  <a:cubicBezTo>
                    <a:pt x="33929" y="96508"/>
                    <a:pt x="33316" y="100034"/>
                    <a:pt x="32664" y="105669"/>
                  </a:cubicBezTo>
                  <a:cubicBezTo>
                    <a:pt x="35616" y="102027"/>
                    <a:pt x="38567" y="98424"/>
                    <a:pt x="41519" y="94783"/>
                  </a:cubicBezTo>
                  <a:cubicBezTo>
                    <a:pt x="34121" y="98424"/>
                    <a:pt x="28754" y="100801"/>
                    <a:pt x="26722" y="109349"/>
                  </a:cubicBezTo>
                  <a:cubicBezTo>
                    <a:pt x="24422" y="119200"/>
                    <a:pt x="31782" y="102526"/>
                    <a:pt x="25726" y="110921"/>
                  </a:cubicBezTo>
                  <a:cubicBezTo>
                    <a:pt x="23043" y="114639"/>
                    <a:pt x="23004" y="117514"/>
                    <a:pt x="21509" y="121500"/>
                  </a:cubicBezTo>
                  <a:cubicBezTo>
                    <a:pt x="19593" y="126560"/>
                    <a:pt x="23809" y="114600"/>
                    <a:pt x="20704" y="122574"/>
                  </a:cubicBezTo>
                  <a:cubicBezTo>
                    <a:pt x="20206" y="123839"/>
                    <a:pt x="19094" y="125180"/>
                    <a:pt x="18596" y="126369"/>
                  </a:cubicBezTo>
                  <a:cubicBezTo>
                    <a:pt x="17714" y="128515"/>
                    <a:pt x="17791" y="131160"/>
                    <a:pt x="16909" y="133192"/>
                  </a:cubicBezTo>
                  <a:cubicBezTo>
                    <a:pt x="14686" y="138213"/>
                    <a:pt x="11083" y="142698"/>
                    <a:pt x="9243" y="148065"/>
                  </a:cubicBezTo>
                  <a:cubicBezTo>
                    <a:pt x="7250" y="153891"/>
                    <a:pt x="8706" y="158989"/>
                    <a:pt x="7710" y="164739"/>
                  </a:cubicBezTo>
                  <a:cubicBezTo>
                    <a:pt x="6713" y="170413"/>
                    <a:pt x="3646" y="175472"/>
                    <a:pt x="2573" y="181261"/>
                  </a:cubicBezTo>
                  <a:cubicBezTo>
                    <a:pt x="1806" y="185362"/>
                    <a:pt x="-340" y="193144"/>
                    <a:pt x="1960" y="197054"/>
                  </a:cubicBezTo>
                  <a:cubicBezTo>
                    <a:pt x="5180" y="202458"/>
                    <a:pt x="4720" y="190537"/>
                    <a:pt x="2190" y="198779"/>
                  </a:cubicBezTo>
                  <a:cubicBezTo>
                    <a:pt x="733" y="203493"/>
                    <a:pt x="848" y="205908"/>
                    <a:pt x="848" y="210738"/>
                  </a:cubicBezTo>
                  <a:cubicBezTo>
                    <a:pt x="848" y="213077"/>
                    <a:pt x="-225" y="215300"/>
                    <a:pt x="43" y="217753"/>
                  </a:cubicBezTo>
                  <a:cubicBezTo>
                    <a:pt x="158" y="219133"/>
                    <a:pt x="1001" y="220245"/>
                    <a:pt x="1231" y="221548"/>
                  </a:cubicBezTo>
                  <a:cubicBezTo>
                    <a:pt x="2765" y="230479"/>
                    <a:pt x="2420" y="214955"/>
                    <a:pt x="1615" y="220820"/>
                  </a:cubicBezTo>
                  <a:cubicBezTo>
                    <a:pt x="656" y="227911"/>
                    <a:pt x="1806" y="231591"/>
                    <a:pt x="2803" y="238491"/>
                  </a:cubicBezTo>
                  <a:cubicBezTo>
                    <a:pt x="4375" y="249377"/>
                    <a:pt x="6943" y="260110"/>
                    <a:pt x="9166" y="270920"/>
                  </a:cubicBezTo>
                  <a:cubicBezTo>
                    <a:pt x="11351" y="281500"/>
                    <a:pt x="16488" y="292425"/>
                    <a:pt x="22583" y="300551"/>
                  </a:cubicBezTo>
                  <a:cubicBezTo>
                    <a:pt x="20589" y="297906"/>
                    <a:pt x="20666" y="293536"/>
                    <a:pt x="21586" y="299976"/>
                  </a:cubicBezTo>
                  <a:cubicBezTo>
                    <a:pt x="21816" y="301509"/>
                    <a:pt x="21586" y="303004"/>
                    <a:pt x="21969" y="304576"/>
                  </a:cubicBezTo>
                  <a:cubicBezTo>
                    <a:pt x="22736" y="307336"/>
                    <a:pt x="24882" y="310364"/>
                    <a:pt x="26607" y="312588"/>
                  </a:cubicBezTo>
                  <a:cubicBezTo>
                    <a:pt x="30211" y="317226"/>
                    <a:pt x="33009" y="320177"/>
                    <a:pt x="35807" y="325237"/>
                  </a:cubicBezTo>
                  <a:cubicBezTo>
                    <a:pt x="40675" y="334130"/>
                    <a:pt x="48150" y="344097"/>
                    <a:pt x="55510" y="351112"/>
                  </a:cubicBezTo>
                  <a:cubicBezTo>
                    <a:pt x="59305" y="354753"/>
                    <a:pt x="63483" y="358241"/>
                    <a:pt x="67355" y="361806"/>
                  </a:cubicBezTo>
                  <a:cubicBezTo>
                    <a:pt x="68390" y="362765"/>
                    <a:pt x="72376" y="365256"/>
                    <a:pt x="68926" y="362075"/>
                  </a:cubicBezTo>
                  <a:cubicBezTo>
                    <a:pt x="69923" y="362995"/>
                    <a:pt x="70115" y="364835"/>
                    <a:pt x="71111" y="365793"/>
                  </a:cubicBezTo>
                  <a:cubicBezTo>
                    <a:pt x="73450" y="367940"/>
                    <a:pt x="75750" y="369895"/>
                    <a:pt x="78280" y="371850"/>
                  </a:cubicBezTo>
                  <a:cubicBezTo>
                    <a:pt x="86713" y="378404"/>
                    <a:pt x="97331" y="381126"/>
                    <a:pt x="105304" y="388409"/>
                  </a:cubicBezTo>
                  <a:cubicBezTo>
                    <a:pt x="110057" y="392741"/>
                    <a:pt x="112855" y="395692"/>
                    <a:pt x="119219" y="397839"/>
                  </a:cubicBezTo>
                  <a:cubicBezTo>
                    <a:pt x="122132" y="398797"/>
                    <a:pt x="125198" y="398682"/>
                    <a:pt x="128073" y="399947"/>
                  </a:cubicBezTo>
                  <a:cubicBezTo>
                    <a:pt x="123358" y="397839"/>
                    <a:pt x="131715" y="403320"/>
                    <a:pt x="132750" y="403665"/>
                  </a:cubicBezTo>
                  <a:cubicBezTo>
                    <a:pt x="135740" y="404700"/>
                    <a:pt x="144365" y="407077"/>
                    <a:pt x="136583" y="402899"/>
                  </a:cubicBezTo>
                  <a:cubicBezTo>
                    <a:pt x="139535" y="404509"/>
                    <a:pt x="140953" y="406847"/>
                    <a:pt x="144326" y="407997"/>
                  </a:cubicBezTo>
                  <a:cubicBezTo>
                    <a:pt x="145630" y="408457"/>
                    <a:pt x="154063" y="409607"/>
                    <a:pt x="149003" y="408150"/>
                  </a:cubicBezTo>
                  <a:cubicBezTo>
                    <a:pt x="152951" y="409262"/>
                    <a:pt x="154791" y="410987"/>
                    <a:pt x="159238" y="411255"/>
                  </a:cubicBezTo>
                  <a:cubicBezTo>
                    <a:pt x="161959" y="411409"/>
                    <a:pt x="165103" y="410182"/>
                    <a:pt x="167632" y="410527"/>
                  </a:cubicBezTo>
                  <a:cubicBezTo>
                    <a:pt x="162764" y="409875"/>
                    <a:pt x="170316" y="412559"/>
                    <a:pt x="171926" y="413134"/>
                  </a:cubicBezTo>
                  <a:cubicBezTo>
                    <a:pt x="178289" y="415433"/>
                    <a:pt x="182927" y="413785"/>
                    <a:pt x="189444" y="414245"/>
                  </a:cubicBezTo>
                  <a:cubicBezTo>
                    <a:pt x="194619" y="414629"/>
                    <a:pt x="199410" y="416583"/>
                    <a:pt x="204623" y="416928"/>
                  </a:cubicBezTo>
                  <a:cubicBezTo>
                    <a:pt x="207153" y="417082"/>
                    <a:pt x="210296" y="417235"/>
                    <a:pt x="212750" y="416737"/>
                  </a:cubicBezTo>
                  <a:cubicBezTo>
                    <a:pt x="214590" y="416353"/>
                    <a:pt x="225706" y="412482"/>
                    <a:pt x="219573" y="413824"/>
                  </a:cubicBezTo>
                  <a:cubicBezTo>
                    <a:pt x="228696" y="411830"/>
                    <a:pt x="224211" y="413939"/>
                    <a:pt x="232299" y="414897"/>
                  </a:cubicBezTo>
                  <a:cubicBezTo>
                    <a:pt x="238547" y="415664"/>
                    <a:pt x="245562" y="414092"/>
                    <a:pt x="251120" y="411294"/>
                  </a:cubicBezTo>
                  <a:cubicBezTo>
                    <a:pt x="260205" y="406770"/>
                    <a:pt x="244297" y="411639"/>
                    <a:pt x="254187" y="411064"/>
                  </a:cubicBezTo>
                  <a:cubicBezTo>
                    <a:pt x="259362" y="410757"/>
                    <a:pt x="261202" y="408610"/>
                    <a:pt x="265534" y="406425"/>
                  </a:cubicBezTo>
                  <a:cubicBezTo>
                    <a:pt x="257139" y="410680"/>
                    <a:pt x="265534" y="408687"/>
                    <a:pt x="270248" y="407729"/>
                  </a:cubicBezTo>
                  <a:cubicBezTo>
                    <a:pt x="274043" y="406924"/>
                    <a:pt x="277378" y="404585"/>
                    <a:pt x="280445" y="402477"/>
                  </a:cubicBezTo>
                  <a:cubicBezTo>
                    <a:pt x="281940" y="401442"/>
                    <a:pt x="288955" y="396689"/>
                    <a:pt x="283396" y="399142"/>
                  </a:cubicBezTo>
                  <a:cubicBezTo>
                    <a:pt x="286271" y="397877"/>
                    <a:pt x="290450" y="397724"/>
                    <a:pt x="293555" y="396497"/>
                  </a:cubicBezTo>
                  <a:cubicBezTo>
                    <a:pt x="295893" y="395577"/>
                    <a:pt x="299343" y="394044"/>
                    <a:pt x="301604" y="392741"/>
                  </a:cubicBezTo>
                  <a:cubicBezTo>
                    <a:pt x="302754" y="392089"/>
                    <a:pt x="304019" y="391092"/>
                    <a:pt x="305246" y="390594"/>
                  </a:cubicBezTo>
                  <a:cubicBezTo>
                    <a:pt x="307929" y="389482"/>
                    <a:pt x="300838" y="392932"/>
                    <a:pt x="307278" y="389981"/>
                  </a:cubicBezTo>
                  <a:cubicBezTo>
                    <a:pt x="311801" y="387911"/>
                    <a:pt x="313909" y="387297"/>
                    <a:pt x="317589" y="383579"/>
                  </a:cubicBezTo>
                  <a:cubicBezTo>
                    <a:pt x="324374" y="376756"/>
                    <a:pt x="310382" y="384538"/>
                    <a:pt x="319506" y="382391"/>
                  </a:cubicBezTo>
                  <a:cubicBezTo>
                    <a:pt x="322956" y="381586"/>
                    <a:pt x="327287" y="379478"/>
                    <a:pt x="329779" y="377024"/>
                  </a:cubicBezTo>
                  <a:cubicBezTo>
                    <a:pt x="331504" y="375299"/>
                    <a:pt x="331849" y="373919"/>
                    <a:pt x="332999" y="372041"/>
                  </a:cubicBezTo>
                  <a:cubicBezTo>
                    <a:pt x="336065" y="366905"/>
                    <a:pt x="336065" y="368361"/>
                    <a:pt x="330967" y="372041"/>
                  </a:cubicBezTo>
                  <a:cubicBezTo>
                    <a:pt x="343540" y="362956"/>
                    <a:pt x="354081" y="360005"/>
                    <a:pt x="359831" y="344020"/>
                  </a:cubicBezTo>
                  <a:cubicBezTo>
                    <a:pt x="357110" y="346742"/>
                    <a:pt x="354350" y="349502"/>
                    <a:pt x="351628" y="352223"/>
                  </a:cubicBezTo>
                  <a:cubicBezTo>
                    <a:pt x="360100" y="349502"/>
                    <a:pt x="365351" y="345668"/>
                    <a:pt x="368494" y="337005"/>
                  </a:cubicBezTo>
                  <a:cubicBezTo>
                    <a:pt x="371676" y="328227"/>
                    <a:pt x="363013" y="341030"/>
                    <a:pt x="369491" y="335970"/>
                  </a:cubicBezTo>
                  <a:cubicBezTo>
                    <a:pt x="373708" y="332674"/>
                    <a:pt x="374513" y="330412"/>
                    <a:pt x="376468" y="325774"/>
                  </a:cubicBezTo>
                  <a:cubicBezTo>
                    <a:pt x="378269" y="321481"/>
                    <a:pt x="368188" y="332520"/>
                    <a:pt x="375011" y="327231"/>
                  </a:cubicBezTo>
                  <a:cubicBezTo>
                    <a:pt x="376161" y="326349"/>
                    <a:pt x="377618" y="325506"/>
                    <a:pt x="378614" y="324394"/>
                  </a:cubicBezTo>
                  <a:cubicBezTo>
                    <a:pt x="380952" y="321711"/>
                    <a:pt x="383597" y="318107"/>
                    <a:pt x="384747" y="314734"/>
                  </a:cubicBezTo>
                  <a:cubicBezTo>
                    <a:pt x="387929" y="305534"/>
                    <a:pt x="377886" y="319449"/>
                    <a:pt x="386089" y="312894"/>
                  </a:cubicBezTo>
                  <a:cubicBezTo>
                    <a:pt x="390267" y="309559"/>
                    <a:pt x="391149" y="306646"/>
                    <a:pt x="392644" y="301854"/>
                  </a:cubicBezTo>
                  <a:cubicBezTo>
                    <a:pt x="393180" y="300091"/>
                    <a:pt x="395059" y="292501"/>
                    <a:pt x="393871" y="294801"/>
                  </a:cubicBezTo>
                  <a:cubicBezTo>
                    <a:pt x="392989" y="296488"/>
                    <a:pt x="397857" y="291505"/>
                    <a:pt x="398969" y="289665"/>
                  </a:cubicBezTo>
                  <a:cubicBezTo>
                    <a:pt x="401077" y="286215"/>
                    <a:pt x="402495" y="282497"/>
                    <a:pt x="402725" y="278357"/>
                  </a:cubicBezTo>
                  <a:cubicBezTo>
                    <a:pt x="403224" y="269425"/>
                    <a:pt x="398624" y="280082"/>
                    <a:pt x="402189" y="276172"/>
                  </a:cubicBezTo>
                  <a:cubicBezTo>
                    <a:pt x="408628" y="269119"/>
                    <a:pt x="407709" y="263714"/>
                    <a:pt x="408973" y="255319"/>
                  </a:cubicBezTo>
                  <a:cubicBezTo>
                    <a:pt x="407594" y="264327"/>
                    <a:pt x="411312" y="257121"/>
                    <a:pt x="412117" y="252866"/>
                  </a:cubicBezTo>
                  <a:cubicBezTo>
                    <a:pt x="412922" y="248381"/>
                    <a:pt x="410928" y="244586"/>
                    <a:pt x="409357" y="240446"/>
                  </a:cubicBezTo>
                  <a:cubicBezTo>
                    <a:pt x="408973" y="243857"/>
                    <a:pt x="408590" y="247269"/>
                    <a:pt x="408207" y="250681"/>
                  </a:cubicBezTo>
                  <a:cubicBezTo>
                    <a:pt x="410890" y="246157"/>
                    <a:pt x="412193" y="242937"/>
                    <a:pt x="413037" y="237763"/>
                  </a:cubicBezTo>
                  <a:cubicBezTo>
                    <a:pt x="413382" y="235731"/>
                    <a:pt x="412615" y="231476"/>
                    <a:pt x="411963" y="235923"/>
                  </a:cubicBezTo>
                  <a:cubicBezTo>
                    <a:pt x="412308" y="233814"/>
                    <a:pt x="414033" y="230901"/>
                    <a:pt x="414570" y="228678"/>
                  </a:cubicBezTo>
                  <a:cubicBezTo>
                    <a:pt x="415452" y="225151"/>
                    <a:pt x="416103" y="220705"/>
                    <a:pt x="415720" y="217101"/>
                  </a:cubicBezTo>
                  <a:cubicBezTo>
                    <a:pt x="415490" y="214840"/>
                    <a:pt x="414302" y="212847"/>
                    <a:pt x="413957" y="210623"/>
                  </a:cubicBezTo>
                  <a:cubicBezTo>
                    <a:pt x="413612" y="208400"/>
                    <a:pt x="412117" y="217791"/>
                    <a:pt x="415452" y="209972"/>
                  </a:cubicBezTo>
                  <a:cubicBezTo>
                    <a:pt x="421278" y="196172"/>
                    <a:pt x="400847" y="195520"/>
                    <a:pt x="396017" y="206943"/>
                  </a:cubicBezTo>
                  <a:close/>
                </a:path>
              </a:pathLst>
            </a:custGeom>
            <a:solidFill>
              <a:srgbClr val="1E1E23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noProof="0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98522C8-9F43-6843-D446-39D91510F5B6}"/>
                </a:ext>
              </a:extLst>
            </p:cNvPr>
            <p:cNvSpPr/>
            <p:nvPr/>
          </p:nvSpPr>
          <p:spPr>
            <a:xfrm>
              <a:off x="889584" y="4785000"/>
              <a:ext cx="188047" cy="102109"/>
            </a:xfrm>
            <a:custGeom>
              <a:avLst/>
              <a:gdLst>
                <a:gd name="connsiteX0" fmla="*/ 185304 w 188047"/>
                <a:gd name="connsiteY0" fmla="*/ 88034 h 102109"/>
                <a:gd name="connsiteX1" fmla="*/ 186109 w 188047"/>
                <a:gd name="connsiteY1" fmla="*/ 84661 h 102109"/>
                <a:gd name="connsiteX2" fmla="*/ 187949 w 188047"/>
                <a:gd name="connsiteY2" fmla="*/ 73813 h 102109"/>
                <a:gd name="connsiteX3" fmla="*/ 187106 w 188047"/>
                <a:gd name="connsiteY3" fmla="*/ 57713 h 102109"/>
                <a:gd name="connsiteX4" fmla="*/ 187796 w 188047"/>
                <a:gd name="connsiteY4" fmla="*/ 48781 h 102109"/>
                <a:gd name="connsiteX5" fmla="*/ 185802 w 188047"/>
                <a:gd name="connsiteY5" fmla="*/ 43607 h 102109"/>
                <a:gd name="connsiteX6" fmla="*/ 185879 w 188047"/>
                <a:gd name="connsiteY6" fmla="*/ 41613 h 102109"/>
                <a:gd name="connsiteX7" fmla="*/ 186799 w 188047"/>
                <a:gd name="connsiteY7" fmla="*/ 22945 h 102109"/>
                <a:gd name="connsiteX8" fmla="*/ 180206 w 188047"/>
                <a:gd name="connsiteY8" fmla="*/ 13784 h 102109"/>
                <a:gd name="connsiteX9" fmla="*/ 152147 w 188047"/>
                <a:gd name="connsiteY9" fmla="*/ 7344 h 102109"/>
                <a:gd name="connsiteX10" fmla="*/ 143330 w 188047"/>
                <a:gd name="connsiteY10" fmla="*/ 2131 h 102109"/>
                <a:gd name="connsiteX11" fmla="*/ 136315 w 188047"/>
                <a:gd name="connsiteY11" fmla="*/ 2859 h 102109"/>
                <a:gd name="connsiteX12" fmla="*/ 132214 w 188047"/>
                <a:gd name="connsiteY12" fmla="*/ 1173 h 102109"/>
                <a:gd name="connsiteX13" fmla="*/ 103388 w 188047"/>
                <a:gd name="connsiteY13" fmla="*/ 15126 h 102109"/>
                <a:gd name="connsiteX14" fmla="*/ 98213 w 188047"/>
                <a:gd name="connsiteY14" fmla="*/ 21335 h 102109"/>
                <a:gd name="connsiteX15" fmla="*/ 92540 w 188047"/>
                <a:gd name="connsiteY15" fmla="*/ 27890 h 102109"/>
                <a:gd name="connsiteX16" fmla="*/ 90125 w 188047"/>
                <a:gd name="connsiteY16" fmla="*/ 29807 h 102109"/>
                <a:gd name="connsiteX17" fmla="*/ 103809 w 188047"/>
                <a:gd name="connsiteY17" fmla="*/ 32145 h 102109"/>
                <a:gd name="connsiteX18" fmla="*/ 86368 w 188047"/>
                <a:gd name="connsiteY18" fmla="*/ 8149 h 102109"/>
                <a:gd name="connsiteX19" fmla="*/ 59957 w 188047"/>
                <a:gd name="connsiteY19" fmla="*/ 1633 h 102109"/>
                <a:gd name="connsiteX20" fmla="*/ 33814 w 188047"/>
                <a:gd name="connsiteY20" fmla="*/ 10602 h 102109"/>
                <a:gd name="connsiteX21" fmla="*/ 33546 w 188047"/>
                <a:gd name="connsiteY21" fmla="*/ 9376 h 102109"/>
                <a:gd name="connsiteX22" fmla="*/ 26876 w 188047"/>
                <a:gd name="connsiteY22" fmla="*/ 10756 h 102109"/>
                <a:gd name="connsiteX23" fmla="*/ 14572 w 188047"/>
                <a:gd name="connsiteY23" fmla="*/ 12941 h 102109"/>
                <a:gd name="connsiteX24" fmla="*/ 1270 w 188047"/>
                <a:gd name="connsiteY24" fmla="*/ 29347 h 102109"/>
                <a:gd name="connsiteX25" fmla="*/ 3072 w 188047"/>
                <a:gd name="connsiteY25" fmla="*/ 42265 h 102109"/>
                <a:gd name="connsiteX26" fmla="*/ 580 w 188047"/>
                <a:gd name="connsiteY26" fmla="*/ 50506 h 102109"/>
                <a:gd name="connsiteX27" fmla="*/ 2113 w 188047"/>
                <a:gd name="connsiteY27" fmla="*/ 54340 h 102109"/>
                <a:gd name="connsiteX28" fmla="*/ 3378 w 188047"/>
                <a:gd name="connsiteY28" fmla="*/ 53688 h 102109"/>
                <a:gd name="connsiteX29" fmla="*/ 4528 w 188047"/>
                <a:gd name="connsiteY29" fmla="*/ 86616 h 102109"/>
                <a:gd name="connsiteX30" fmla="*/ 5678 w 188047"/>
                <a:gd name="connsiteY30" fmla="*/ 76381 h 102109"/>
                <a:gd name="connsiteX31" fmla="*/ 580 w 188047"/>
                <a:gd name="connsiteY31" fmla="*/ 95509 h 102109"/>
                <a:gd name="connsiteX32" fmla="*/ 21203 w 188047"/>
                <a:gd name="connsiteY32" fmla="*/ 88034 h 102109"/>
                <a:gd name="connsiteX33" fmla="*/ 22545 w 188047"/>
                <a:gd name="connsiteY33" fmla="*/ 84622 h 102109"/>
                <a:gd name="connsiteX34" fmla="*/ 23695 w 188047"/>
                <a:gd name="connsiteY34" fmla="*/ 74388 h 102109"/>
                <a:gd name="connsiteX35" fmla="*/ 20935 w 188047"/>
                <a:gd name="connsiteY35" fmla="*/ 69558 h 102109"/>
                <a:gd name="connsiteX36" fmla="*/ 22966 w 188047"/>
                <a:gd name="connsiteY36" fmla="*/ 61163 h 102109"/>
                <a:gd name="connsiteX37" fmla="*/ 22775 w 188047"/>
                <a:gd name="connsiteY37" fmla="*/ 57061 h 102109"/>
                <a:gd name="connsiteX38" fmla="*/ 22851 w 188047"/>
                <a:gd name="connsiteY38" fmla="*/ 56678 h 102109"/>
                <a:gd name="connsiteX39" fmla="*/ 23541 w 188047"/>
                <a:gd name="connsiteY39" fmla="*/ 46251 h 102109"/>
                <a:gd name="connsiteX40" fmla="*/ 22545 w 188047"/>
                <a:gd name="connsiteY40" fmla="*/ 44105 h 102109"/>
                <a:gd name="connsiteX41" fmla="*/ 23618 w 188047"/>
                <a:gd name="connsiteY41" fmla="*/ 35940 h 102109"/>
                <a:gd name="connsiteX42" fmla="*/ 20360 w 188047"/>
                <a:gd name="connsiteY42" fmla="*/ 17081 h 102109"/>
                <a:gd name="connsiteX43" fmla="*/ 7058 w 188047"/>
                <a:gd name="connsiteY43" fmla="*/ 33487 h 102109"/>
                <a:gd name="connsiteX44" fmla="*/ 32626 w 188047"/>
                <a:gd name="connsiteY44" fmla="*/ 29769 h 102109"/>
                <a:gd name="connsiteX45" fmla="*/ 46234 w 188047"/>
                <a:gd name="connsiteY45" fmla="*/ 24134 h 102109"/>
                <a:gd name="connsiteX46" fmla="*/ 46541 w 188047"/>
                <a:gd name="connsiteY46" fmla="*/ 23674 h 102109"/>
                <a:gd name="connsiteX47" fmla="*/ 52137 w 188047"/>
                <a:gd name="connsiteY47" fmla="*/ 23367 h 102109"/>
                <a:gd name="connsiteX48" fmla="*/ 69349 w 188047"/>
                <a:gd name="connsiteY48" fmla="*/ 23597 h 102109"/>
                <a:gd name="connsiteX49" fmla="*/ 84643 w 188047"/>
                <a:gd name="connsiteY49" fmla="*/ 44297 h 102109"/>
                <a:gd name="connsiteX50" fmla="*/ 98328 w 188047"/>
                <a:gd name="connsiteY50" fmla="*/ 46635 h 102109"/>
                <a:gd name="connsiteX51" fmla="*/ 114198 w 188047"/>
                <a:gd name="connsiteY51" fmla="*/ 30880 h 102109"/>
                <a:gd name="connsiteX52" fmla="*/ 118989 w 188047"/>
                <a:gd name="connsiteY52" fmla="*/ 24402 h 102109"/>
                <a:gd name="connsiteX53" fmla="*/ 122822 w 188047"/>
                <a:gd name="connsiteY53" fmla="*/ 18077 h 102109"/>
                <a:gd name="connsiteX54" fmla="*/ 124969 w 188047"/>
                <a:gd name="connsiteY54" fmla="*/ 16046 h 102109"/>
                <a:gd name="connsiteX55" fmla="*/ 114734 w 188047"/>
                <a:gd name="connsiteY55" fmla="*/ 19840 h 102109"/>
                <a:gd name="connsiteX56" fmla="*/ 129875 w 188047"/>
                <a:gd name="connsiteY56" fmla="*/ 23712 h 102109"/>
                <a:gd name="connsiteX57" fmla="*/ 137235 w 188047"/>
                <a:gd name="connsiteY57" fmla="*/ 23022 h 102109"/>
                <a:gd name="connsiteX58" fmla="*/ 137964 w 188047"/>
                <a:gd name="connsiteY58" fmla="*/ 22945 h 102109"/>
                <a:gd name="connsiteX59" fmla="*/ 142410 w 188047"/>
                <a:gd name="connsiteY59" fmla="*/ 26472 h 102109"/>
                <a:gd name="connsiteX60" fmla="*/ 157475 w 188047"/>
                <a:gd name="connsiteY60" fmla="*/ 29424 h 102109"/>
                <a:gd name="connsiteX61" fmla="*/ 172731 w 188047"/>
                <a:gd name="connsiteY61" fmla="*/ 34330 h 102109"/>
                <a:gd name="connsiteX62" fmla="*/ 166138 w 188047"/>
                <a:gd name="connsiteY62" fmla="*/ 25169 h 102109"/>
                <a:gd name="connsiteX63" fmla="*/ 165218 w 188047"/>
                <a:gd name="connsiteY63" fmla="*/ 43837 h 102109"/>
                <a:gd name="connsiteX64" fmla="*/ 166100 w 188047"/>
                <a:gd name="connsiteY64" fmla="*/ 54416 h 102109"/>
                <a:gd name="connsiteX65" fmla="*/ 166291 w 188047"/>
                <a:gd name="connsiteY65" fmla="*/ 60703 h 102109"/>
                <a:gd name="connsiteX66" fmla="*/ 167365 w 188047"/>
                <a:gd name="connsiteY66" fmla="*/ 78566 h 102109"/>
                <a:gd name="connsiteX67" fmla="*/ 168361 w 188047"/>
                <a:gd name="connsiteY67" fmla="*/ 77876 h 102109"/>
                <a:gd name="connsiteX68" fmla="*/ 165141 w 188047"/>
                <a:gd name="connsiteY68" fmla="*/ 83319 h 102109"/>
                <a:gd name="connsiteX69" fmla="*/ 164720 w 188047"/>
                <a:gd name="connsiteY69" fmla="*/ 95470 h 102109"/>
                <a:gd name="connsiteX70" fmla="*/ 185343 w 188047"/>
                <a:gd name="connsiteY70" fmla="*/ 87996 h 102109"/>
                <a:gd name="connsiteX71" fmla="*/ 185343 w 188047"/>
                <a:gd name="connsiteY71" fmla="*/ 87996 h 10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8047" h="102109">
                  <a:moveTo>
                    <a:pt x="185304" y="88034"/>
                  </a:moveTo>
                  <a:cubicBezTo>
                    <a:pt x="184039" y="79102"/>
                    <a:pt x="182544" y="93860"/>
                    <a:pt x="186109" y="84661"/>
                  </a:cubicBezTo>
                  <a:cubicBezTo>
                    <a:pt x="187566" y="80866"/>
                    <a:pt x="188332" y="77914"/>
                    <a:pt x="187949" y="73813"/>
                  </a:cubicBezTo>
                  <a:cubicBezTo>
                    <a:pt x="186991" y="63578"/>
                    <a:pt x="185879" y="67794"/>
                    <a:pt x="187106" y="57713"/>
                  </a:cubicBezTo>
                  <a:cubicBezTo>
                    <a:pt x="187451" y="54800"/>
                    <a:pt x="188141" y="51733"/>
                    <a:pt x="187796" y="48781"/>
                  </a:cubicBezTo>
                  <a:cubicBezTo>
                    <a:pt x="187566" y="46826"/>
                    <a:pt x="186071" y="45408"/>
                    <a:pt x="185802" y="43607"/>
                  </a:cubicBezTo>
                  <a:cubicBezTo>
                    <a:pt x="185266" y="40080"/>
                    <a:pt x="185994" y="47056"/>
                    <a:pt x="185879" y="41613"/>
                  </a:cubicBezTo>
                  <a:cubicBezTo>
                    <a:pt x="185764" y="35557"/>
                    <a:pt x="185764" y="28887"/>
                    <a:pt x="186799" y="22945"/>
                  </a:cubicBezTo>
                  <a:cubicBezTo>
                    <a:pt x="187527" y="18882"/>
                    <a:pt x="184461" y="14167"/>
                    <a:pt x="180206" y="13784"/>
                  </a:cubicBezTo>
                  <a:cubicBezTo>
                    <a:pt x="172003" y="13056"/>
                    <a:pt x="160580" y="9299"/>
                    <a:pt x="152147" y="7344"/>
                  </a:cubicBezTo>
                  <a:cubicBezTo>
                    <a:pt x="162113" y="9682"/>
                    <a:pt x="147125" y="2514"/>
                    <a:pt x="143330" y="2131"/>
                  </a:cubicBezTo>
                  <a:cubicBezTo>
                    <a:pt x="140954" y="1863"/>
                    <a:pt x="138577" y="3128"/>
                    <a:pt x="136315" y="2859"/>
                  </a:cubicBezTo>
                  <a:cubicBezTo>
                    <a:pt x="142104" y="3473"/>
                    <a:pt x="133134" y="1364"/>
                    <a:pt x="132214" y="1173"/>
                  </a:cubicBezTo>
                  <a:cubicBezTo>
                    <a:pt x="116536" y="-2546"/>
                    <a:pt x="111936" y="2706"/>
                    <a:pt x="103388" y="15126"/>
                  </a:cubicBezTo>
                  <a:cubicBezTo>
                    <a:pt x="107489" y="9107"/>
                    <a:pt x="99018" y="20339"/>
                    <a:pt x="98213" y="21335"/>
                  </a:cubicBezTo>
                  <a:cubicBezTo>
                    <a:pt x="96526" y="23482"/>
                    <a:pt x="94303" y="25859"/>
                    <a:pt x="92540" y="27890"/>
                  </a:cubicBezTo>
                  <a:cubicBezTo>
                    <a:pt x="88285" y="32797"/>
                    <a:pt x="97791" y="25897"/>
                    <a:pt x="90125" y="29807"/>
                  </a:cubicBezTo>
                  <a:cubicBezTo>
                    <a:pt x="94686" y="30574"/>
                    <a:pt x="99248" y="31340"/>
                    <a:pt x="103809" y="32145"/>
                  </a:cubicBezTo>
                  <a:cubicBezTo>
                    <a:pt x="99248" y="24172"/>
                    <a:pt x="92386" y="15317"/>
                    <a:pt x="86368" y="8149"/>
                  </a:cubicBezTo>
                  <a:cubicBezTo>
                    <a:pt x="77973" y="-1856"/>
                    <a:pt x="71687" y="-629"/>
                    <a:pt x="59957" y="1633"/>
                  </a:cubicBezTo>
                  <a:cubicBezTo>
                    <a:pt x="49991" y="3587"/>
                    <a:pt x="41328" y="2476"/>
                    <a:pt x="33814" y="10602"/>
                  </a:cubicBezTo>
                  <a:cubicBezTo>
                    <a:pt x="38951" y="5044"/>
                    <a:pt x="39373" y="8494"/>
                    <a:pt x="33546" y="9376"/>
                  </a:cubicBezTo>
                  <a:cubicBezTo>
                    <a:pt x="31323" y="9721"/>
                    <a:pt x="29061" y="10181"/>
                    <a:pt x="26876" y="10756"/>
                  </a:cubicBezTo>
                  <a:cubicBezTo>
                    <a:pt x="18328" y="12979"/>
                    <a:pt x="20896" y="13516"/>
                    <a:pt x="14572" y="12941"/>
                  </a:cubicBezTo>
                  <a:cubicBezTo>
                    <a:pt x="6445" y="12212"/>
                    <a:pt x="-2486" y="21067"/>
                    <a:pt x="1270" y="29347"/>
                  </a:cubicBezTo>
                  <a:cubicBezTo>
                    <a:pt x="2727" y="32528"/>
                    <a:pt x="3570" y="39313"/>
                    <a:pt x="3072" y="42265"/>
                  </a:cubicBezTo>
                  <a:cubicBezTo>
                    <a:pt x="3225" y="41230"/>
                    <a:pt x="619" y="47631"/>
                    <a:pt x="580" y="50506"/>
                  </a:cubicBezTo>
                  <a:cubicBezTo>
                    <a:pt x="580" y="51733"/>
                    <a:pt x="1538" y="53266"/>
                    <a:pt x="2113" y="54340"/>
                  </a:cubicBezTo>
                  <a:cubicBezTo>
                    <a:pt x="5487" y="60435"/>
                    <a:pt x="3915" y="50161"/>
                    <a:pt x="3378" y="53688"/>
                  </a:cubicBezTo>
                  <a:cubicBezTo>
                    <a:pt x="1768" y="64766"/>
                    <a:pt x="-3943" y="73583"/>
                    <a:pt x="4528" y="86616"/>
                  </a:cubicBezTo>
                  <a:cubicBezTo>
                    <a:pt x="4912" y="83204"/>
                    <a:pt x="5295" y="79792"/>
                    <a:pt x="5678" y="76381"/>
                  </a:cubicBezTo>
                  <a:cubicBezTo>
                    <a:pt x="1423" y="83166"/>
                    <a:pt x="159" y="87612"/>
                    <a:pt x="580" y="95509"/>
                  </a:cubicBezTo>
                  <a:cubicBezTo>
                    <a:pt x="1308" y="108963"/>
                    <a:pt x="21816" y="99495"/>
                    <a:pt x="21203" y="88034"/>
                  </a:cubicBezTo>
                  <a:cubicBezTo>
                    <a:pt x="20781" y="80137"/>
                    <a:pt x="17676" y="92442"/>
                    <a:pt x="22545" y="84622"/>
                  </a:cubicBezTo>
                  <a:cubicBezTo>
                    <a:pt x="24231" y="81939"/>
                    <a:pt x="25611" y="77377"/>
                    <a:pt x="23695" y="74388"/>
                  </a:cubicBezTo>
                  <a:cubicBezTo>
                    <a:pt x="20590" y="69596"/>
                    <a:pt x="20973" y="73046"/>
                    <a:pt x="20935" y="69558"/>
                  </a:cubicBezTo>
                  <a:cubicBezTo>
                    <a:pt x="20935" y="67219"/>
                    <a:pt x="22621" y="63654"/>
                    <a:pt x="22966" y="61163"/>
                  </a:cubicBezTo>
                  <a:cubicBezTo>
                    <a:pt x="23120" y="59821"/>
                    <a:pt x="22621" y="58403"/>
                    <a:pt x="22775" y="57061"/>
                  </a:cubicBezTo>
                  <a:cubicBezTo>
                    <a:pt x="23350" y="52423"/>
                    <a:pt x="22315" y="61508"/>
                    <a:pt x="22851" y="56678"/>
                  </a:cubicBezTo>
                  <a:cubicBezTo>
                    <a:pt x="23311" y="52615"/>
                    <a:pt x="24576" y="50506"/>
                    <a:pt x="23541" y="46251"/>
                  </a:cubicBezTo>
                  <a:cubicBezTo>
                    <a:pt x="21471" y="37588"/>
                    <a:pt x="19785" y="50161"/>
                    <a:pt x="22545" y="44105"/>
                  </a:cubicBezTo>
                  <a:cubicBezTo>
                    <a:pt x="23886" y="41192"/>
                    <a:pt x="23350" y="38930"/>
                    <a:pt x="23618" y="35940"/>
                  </a:cubicBezTo>
                  <a:cubicBezTo>
                    <a:pt x="24346" y="28580"/>
                    <a:pt x="23503" y="23942"/>
                    <a:pt x="20360" y="17081"/>
                  </a:cubicBezTo>
                  <a:cubicBezTo>
                    <a:pt x="15913" y="22562"/>
                    <a:pt x="11505" y="28044"/>
                    <a:pt x="7058" y="33487"/>
                  </a:cubicBezTo>
                  <a:cubicBezTo>
                    <a:pt x="16526" y="34330"/>
                    <a:pt x="23618" y="31954"/>
                    <a:pt x="32626" y="29769"/>
                  </a:cubicBezTo>
                  <a:cubicBezTo>
                    <a:pt x="37993" y="28465"/>
                    <a:pt x="41749" y="27660"/>
                    <a:pt x="46234" y="24134"/>
                  </a:cubicBezTo>
                  <a:cubicBezTo>
                    <a:pt x="53096" y="18767"/>
                    <a:pt x="40178" y="22025"/>
                    <a:pt x="46541" y="23674"/>
                  </a:cubicBezTo>
                  <a:cubicBezTo>
                    <a:pt x="47806" y="23980"/>
                    <a:pt x="51102" y="23482"/>
                    <a:pt x="52137" y="23367"/>
                  </a:cubicBezTo>
                  <a:cubicBezTo>
                    <a:pt x="61950" y="22064"/>
                    <a:pt x="64327" y="17464"/>
                    <a:pt x="69349" y="23597"/>
                  </a:cubicBezTo>
                  <a:cubicBezTo>
                    <a:pt x="74293" y="29654"/>
                    <a:pt x="80887" y="37742"/>
                    <a:pt x="84643" y="44297"/>
                  </a:cubicBezTo>
                  <a:cubicBezTo>
                    <a:pt x="87710" y="49663"/>
                    <a:pt x="93498" y="49088"/>
                    <a:pt x="98328" y="46635"/>
                  </a:cubicBezTo>
                  <a:cubicBezTo>
                    <a:pt x="105649" y="42878"/>
                    <a:pt x="109483" y="37013"/>
                    <a:pt x="114198" y="30880"/>
                  </a:cubicBezTo>
                  <a:cubicBezTo>
                    <a:pt x="115884" y="28695"/>
                    <a:pt x="117494" y="26702"/>
                    <a:pt x="118989" y="24402"/>
                  </a:cubicBezTo>
                  <a:cubicBezTo>
                    <a:pt x="120484" y="22179"/>
                    <a:pt x="121672" y="20492"/>
                    <a:pt x="122822" y="18077"/>
                  </a:cubicBezTo>
                  <a:cubicBezTo>
                    <a:pt x="125276" y="12941"/>
                    <a:pt x="120791" y="19687"/>
                    <a:pt x="124969" y="16046"/>
                  </a:cubicBezTo>
                  <a:cubicBezTo>
                    <a:pt x="121557" y="17311"/>
                    <a:pt x="118146" y="18575"/>
                    <a:pt x="114734" y="19840"/>
                  </a:cubicBezTo>
                  <a:cubicBezTo>
                    <a:pt x="119372" y="21220"/>
                    <a:pt x="125161" y="23137"/>
                    <a:pt x="129875" y="23712"/>
                  </a:cubicBezTo>
                  <a:cubicBezTo>
                    <a:pt x="132329" y="24019"/>
                    <a:pt x="134935" y="22639"/>
                    <a:pt x="137235" y="23022"/>
                  </a:cubicBezTo>
                  <a:cubicBezTo>
                    <a:pt x="139114" y="23367"/>
                    <a:pt x="140800" y="23980"/>
                    <a:pt x="137964" y="22945"/>
                  </a:cubicBezTo>
                  <a:cubicBezTo>
                    <a:pt x="139650" y="23559"/>
                    <a:pt x="140685" y="25820"/>
                    <a:pt x="142410" y="26472"/>
                  </a:cubicBezTo>
                  <a:cubicBezTo>
                    <a:pt x="147355" y="28312"/>
                    <a:pt x="152415" y="27699"/>
                    <a:pt x="157475" y="29424"/>
                  </a:cubicBezTo>
                  <a:cubicBezTo>
                    <a:pt x="162956" y="31302"/>
                    <a:pt x="166521" y="33755"/>
                    <a:pt x="172731" y="34330"/>
                  </a:cubicBezTo>
                  <a:cubicBezTo>
                    <a:pt x="170546" y="31264"/>
                    <a:pt x="168323" y="28235"/>
                    <a:pt x="166138" y="25169"/>
                  </a:cubicBezTo>
                  <a:cubicBezTo>
                    <a:pt x="165026" y="31379"/>
                    <a:pt x="165295" y="37550"/>
                    <a:pt x="165218" y="43837"/>
                  </a:cubicBezTo>
                  <a:cubicBezTo>
                    <a:pt x="165141" y="47938"/>
                    <a:pt x="165410" y="50468"/>
                    <a:pt x="166100" y="54416"/>
                  </a:cubicBezTo>
                  <a:cubicBezTo>
                    <a:pt x="166713" y="58020"/>
                    <a:pt x="167480" y="54570"/>
                    <a:pt x="166291" y="60703"/>
                  </a:cubicBezTo>
                  <a:cubicBezTo>
                    <a:pt x="164873" y="67909"/>
                    <a:pt x="166368" y="75039"/>
                    <a:pt x="167365" y="78566"/>
                  </a:cubicBezTo>
                  <a:cubicBezTo>
                    <a:pt x="166828" y="76726"/>
                    <a:pt x="166560" y="82322"/>
                    <a:pt x="168361" y="77876"/>
                  </a:cubicBezTo>
                  <a:cubicBezTo>
                    <a:pt x="167633" y="79677"/>
                    <a:pt x="165678" y="81364"/>
                    <a:pt x="165141" y="83319"/>
                  </a:cubicBezTo>
                  <a:cubicBezTo>
                    <a:pt x="163876" y="88034"/>
                    <a:pt x="164030" y="90640"/>
                    <a:pt x="164720" y="95470"/>
                  </a:cubicBezTo>
                  <a:cubicBezTo>
                    <a:pt x="166636" y="108963"/>
                    <a:pt x="186952" y="99495"/>
                    <a:pt x="185343" y="87996"/>
                  </a:cubicBezTo>
                  <a:lnTo>
                    <a:pt x="185343" y="87996"/>
                  </a:lnTo>
                  <a:close/>
                </a:path>
              </a:pathLst>
            </a:custGeom>
            <a:solidFill>
              <a:srgbClr val="1E1E23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noProof="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14E29F7-9F77-1144-D434-F86CC8D42A51}"/>
                </a:ext>
              </a:extLst>
            </p:cNvPr>
            <p:cNvSpPr/>
            <p:nvPr/>
          </p:nvSpPr>
          <p:spPr>
            <a:xfrm>
              <a:off x="941006" y="4688544"/>
              <a:ext cx="86393" cy="85691"/>
            </a:xfrm>
            <a:custGeom>
              <a:avLst/>
              <a:gdLst>
                <a:gd name="connsiteX0" fmla="*/ 66034 w 86393"/>
                <a:gd name="connsiteY0" fmla="*/ 42161 h 85691"/>
                <a:gd name="connsiteX1" fmla="*/ 63849 w 86393"/>
                <a:gd name="connsiteY1" fmla="*/ 47604 h 85691"/>
                <a:gd name="connsiteX2" fmla="*/ 63005 w 86393"/>
                <a:gd name="connsiteY2" fmla="*/ 52971 h 85691"/>
                <a:gd name="connsiteX3" fmla="*/ 60322 w 86393"/>
                <a:gd name="connsiteY3" fmla="*/ 56229 h 85691"/>
                <a:gd name="connsiteX4" fmla="*/ 57332 w 86393"/>
                <a:gd name="connsiteY4" fmla="*/ 62515 h 85691"/>
                <a:gd name="connsiteX5" fmla="*/ 62929 w 86393"/>
                <a:gd name="connsiteY5" fmla="*/ 55577 h 85691"/>
                <a:gd name="connsiteX6" fmla="*/ 53154 w 86393"/>
                <a:gd name="connsiteY6" fmla="*/ 62899 h 85691"/>
                <a:gd name="connsiteX7" fmla="*/ 53460 w 86393"/>
                <a:gd name="connsiteY7" fmla="*/ 62554 h 85691"/>
                <a:gd name="connsiteX8" fmla="*/ 50279 w 86393"/>
                <a:gd name="connsiteY8" fmla="*/ 64585 h 85691"/>
                <a:gd name="connsiteX9" fmla="*/ 49282 w 86393"/>
                <a:gd name="connsiteY9" fmla="*/ 63512 h 85691"/>
                <a:gd name="connsiteX10" fmla="*/ 39201 w 86393"/>
                <a:gd name="connsiteY10" fmla="*/ 65084 h 85691"/>
                <a:gd name="connsiteX11" fmla="*/ 36096 w 86393"/>
                <a:gd name="connsiteY11" fmla="*/ 64547 h 85691"/>
                <a:gd name="connsiteX12" fmla="*/ 34984 w 86393"/>
                <a:gd name="connsiteY12" fmla="*/ 63090 h 85691"/>
                <a:gd name="connsiteX13" fmla="*/ 26091 w 86393"/>
                <a:gd name="connsiteY13" fmla="*/ 56267 h 85691"/>
                <a:gd name="connsiteX14" fmla="*/ 23446 w 86393"/>
                <a:gd name="connsiteY14" fmla="*/ 54734 h 85691"/>
                <a:gd name="connsiteX15" fmla="*/ 23063 w 86393"/>
                <a:gd name="connsiteY15" fmla="*/ 53929 h 85691"/>
                <a:gd name="connsiteX16" fmla="*/ 22641 w 86393"/>
                <a:gd name="connsiteY16" fmla="*/ 45189 h 85691"/>
                <a:gd name="connsiteX17" fmla="*/ 19881 w 86393"/>
                <a:gd name="connsiteY17" fmla="*/ 31773 h 85691"/>
                <a:gd name="connsiteX18" fmla="*/ 16815 w 86393"/>
                <a:gd name="connsiteY18" fmla="*/ 44384 h 85691"/>
                <a:gd name="connsiteX19" fmla="*/ 30154 w 86393"/>
                <a:gd name="connsiteY19" fmla="*/ 22611 h 85691"/>
                <a:gd name="connsiteX20" fmla="*/ 20571 w 86393"/>
                <a:gd name="connsiteY20" fmla="*/ 28860 h 85691"/>
                <a:gd name="connsiteX21" fmla="*/ 46867 w 86393"/>
                <a:gd name="connsiteY21" fmla="*/ 18586 h 85691"/>
                <a:gd name="connsiteX22" fmla="*/ 36633 w 86393"/>
                <a:gd name="connsiteY22" fmla="*/ 19736 h 85691"/>
                <a:gd name="connsiteX23" fmla="*/ 53077 w 86393"/>
                <a:gd name="connsiteY23" fmla="*/ 22420 h 85691"/>
                <a:gd name="connsiteX24" fmla="*/ 46101 w 86393"/>
                <a:gd name="connsiteY24" fmla="*/ 20196 h 85691"/>
                <a:gd name="connsiteX25" fmla="*/ 60054 w 86393"/>
                <a:gd name="connsiteY25" fmla="*/ 33996 h 85691"/>
                <a:gd name="connsiteX26" fmla="*/ 62200 w 86393"/>
                <a:gd name="connsiteY26" fmla="*/ 36181 h 85691"/>
                <a:gd name="connsiteX27" fmla="*/ 62737 w 86393"/>
                <a:gd name="connsiteY27" fmla="*/ 34571 h 85691"/>
                <a:gd name="connsiteX28" fmla="*/ 62737 w 86393"/>
                <a:gd name="connsiteY28" fmla="*/ 38481 h 85691"/>
                <a:gd name="connsiteX29" fmla="*/ 66149 w 86393"/>
                <a:gd name="connsiteY29" fmla="*/ 49674 h 85691"/>
                <a:gd name="connsiteX30" fmla="*/ 85276 w 86393"/>
                <a:gd name="connsiteY30" fmla="*/ 37446 h 85691"/>
                <a:gd name="connsiteX31" fmla="*/ 83513 w 86393"/>
                <a:gd name="connsiteY31" fmla="*/ 33843 h 85691"/>
                <a:gd name="connsiteX32" fmla="*/ 83436 w 86393"/>
                <a:gd name="connsiteY32" fmla="*/ 34188 h 85691"/>
                <a:gd name="connsiteX33" fmla="*/ 82248 w 86393"/>
                <a:gd name="connsiteY33" fmla="*/ 25601 h 85691"/>
                <a:gd name="connsiteX34" fmla="*/ 73547 w 86393"/>
                <a:gd name="connsiteY34" fmla="*/ 14830 h 85691"/>
                <a:gd name="connsiteX35" fmla="*/ 63044 w 86393"/>
                <a:gd name="connsiteY35" fmla="*/ 4518 h 85691"/>
                <a:gd name="connsiteX36" fmla="*/ 54457 w 86393"/>
                <a:gd name="connsiteY36" fmla="*/ 1682 h 85691"/>
                <a:gd name="connsiteX37" fmla="*/ 49742 w 86393"/>
                <a:gd name="connsiteY37" fmla="*/ 839 h 85691"/>
                <a:gd name="connsiteX38" fmla="*/ 39967 w 86393"/>
                <a:gd name="connsiteY38" fmla="*/ 1030 h 85691"/>
                <a:gd name="connsiteX39" fmla="*/ 34333 w 86393"/>
                <a:gd name="connsiteY39" fmla="*/ 4403 h 85691"/>
                <a:gd name="connsiteX40" fmla="*/ 22871 w 86393"/>
                <a:gd name="connsiteY40" fmla="*/ 8122 h 85691"/>
                <a:gd name="connsiteX41" fmla="*/ 8918 w 86393"/>
                <a:gd name="connsiteY41" fmla="*/ 21615 h 85691"/>
                <a:gd name="connsiteX42" fmla="*/ 5737 w 86393"/>
                <a:gd name="connsiteY42" fmla="*/ 28246 h 85691"/>
                <a:gd name="connsiteX43" fmla="*/ 7270 w 86393"/>
                <a:gd name="connsiteY43" fmla="*/ 27441 h 85691"/>
                <a:gd name="connsiteX44" fmla="*/ 3820 w 86393"/>
                <a:gd name="connsiteY44" fmla="*/ 31313 h 85691"/>
                <a:gd name="connsiteX45" fmla="*/ 753 w 86393"/>
                <a:gd name="connsiteY45" fmla="*/ 43924 h 85691"/>
                <a:gd name="connsiteX46" fmla="*/ 2670 w 86393"/>
                <a:gd name="connsiteY46" fmla="*/ 48754 h 85691"/>
                <a:gd name="connsiteX47" fmla="*/ 1827 w 86393"/>
                <a:gd name="connsiteY47" fmla="*/ 48332 h 85691"/>
                <a:gd name="connsiteX48" fmla="*/ 1558 w 86393"/>
                <a:gd name="connsiteY48" fmla="*/ 55922 h 85691"/>
                <a:gd name="connsiteX49" fmla="*/ 8842 w 86393"/>
                <a:gd name="connsiteY49" fmla="*/ 73287 h 85691"/>
                <a:gd name="connsiteX50" fmla="*/ 18578 w 86393"/>
                <a:gd name="connsiteY50" fmla="*/ 76775 h 85691"/>
                <a:gd name="connsiteX51" fmla="*/ 20188 w 86393"/>
                <a:gd name="connsiteY51" fmla="*/ 80417 h 85691"/>
                <a:gd name="connsiteX52" fmla="*/ 37821 w 86393"/>
                <a:gd name="connsiteY52" fmla="*/ 85592 h 85691"/>
                <a:gd name="connsiteX53" fmla="*/ 52464 w 86393"/>
                <a:gd name="connsiteY53" fmla="*/ 83752 h 85691"/>
                <a:gd name="connsiteX54" fmla="*/ 62009 w 86393"/>
                <a:gd name="connsiteY54" fmla="*/ 79075 h 85691"/>
                <a:gd name="connsiteX55" fmla="*/ 67222 w 86393"/>
                <a:gd name="connsiteY55" fmla="*/ 74935 h 85691"/>
                <a:gd name="connsiteX56" fmla="*/ 85430 w 86393"/>
                <a:gd name="connsiteY56" fmla="*/ 45074 h 85691"/>
                <a:gd name="connsiteX57" fmla="*/ 65995 w 86393"/>
                <a:gd name="connsiteY57" fmla="*/ 42046 h 8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6393" h="85691">
                  <a:moveTo>
                    <a:pt x="66034" y="42161"/>
                  </a:moveTo>
                  <a:cubicBezTo>
                    <a:pt x="65305" y="43963"/>
                    <a:pt x="64424" y="45764"/>
                    <a:pt x="63849" y="47604"/>
                  </a:cubicBezTo>
                  <a:cubicBezTo>
                    <a:pt x="63350" y="49214"/>
                    <a:pt x="61012" y="56804"/>
                    <a:pt x="63005" y="52971"/>
                  </a:cubicBezTo>
                  <a:cubicBezTo>
                    <a:pt x="65114" y="48907"/>
                    <a:pt x="61012" y="55002"/>
                    <a:pt x="60322" y="56229"/>
                  </a:cubicBezTo>
                  <a:cubicBezTo>
                    <a:pt x="59210" y="58261"/>
                    <a:pt x="58329" y="60446"/>
                    <a:pt x="57332" y="62515"/>
                  </a:cubicBezTo>
                  <a:cubicBezTo>
                    <a:pt x="59210" y="60216"/>
                    <a:pt x="61089" y="57916"/>
                    <a:pt x="62929" y="55577"/>
                  </a:cubicBezTo>
                  <a:cubicBezTo>
                    <a:pt x="59517" y="57877"/>
                    <a:pt x="56450" y="60484"/>
                    <a:pt x="53154" y="62899"/>
                  </a:cubicBezTo>
                  <a:cubicBezTo>
                    <a:pt x="52081" y="63780"/>
                    <a:pt x="52196" y="63665"/>
                    <a:pt x="53460" y="62554"/>
                  </a:cubicBezTo>
                  <a:cubicBezTo>
                    <a:pt x="52387" y="63244"/>
                    <a:pt x="51314" y="63934"/>
                    <a:pt x="50279" y="64585"/>
                  </a:cubicBezTo>
                  <a:cubicBezTo>
                    <a:pt x="57907" y="61864"/>
                    <a:pt x="51659" y="63205"/>
                    <a:pt x="49282" y="63512"/>
                  </a:cubicBezTo>
                  <a:cubicBezTo>
                    <a:pt x="45947" y="63895"/>
                    <a:pt x="42536" y="64585"/>
                    <a:pt x="39201" y="65084"/>
                  </a:cubicBezTo>
                  <a:cubicBezTo>
                    <a:pt x="41577" y="64700"/>
                    <a:pt x="36786" y="64700"/>
                    <a:pt x="36096" y="64547"/>
                  </a:cubicBezTo>
                  <a:cubicBezTo>
                    <a:pt x="41884" y="65774"/>
                    <a:pt x="37054" y="65544"/>
                    <a:pt x="34984" y="63090"/>
                  </a:cubicBezTo>
                  <a:cubicBezTo>
                    <a:pt x="31841" y="59372"/>
                    <a:pt x="30806" y="58031"/>
                    <a:pt x="26091" y="56267"/>
                  </a:cubicBezTo>
                  <a:cubicBezTo>
                    <a:pt x="19230" y="53699"/>
                    <a:pt x="25133" y="58337"/>
                    <a:pt x="23446" y="54734"/>
                  </a:cubicBezTo>
                  <a:cubicBezTo>
                    <a:pt x="21185" y="49904"/>
                    <a:pt x="23676" y="59832"/>
                    <a:pt x="23063" y="53929"/>
                  </a:cubicBezTo>
                  <a:cubicBezTo>
                    <a:pt x="22871" y="51936"/>
                    <a:pt x="22450" y="49061"/>
                    <a:pt x="22641" y="45189"/>
                  </a:cubicBezTo>
                  <a:cubicBezTo>
                    <a:pt x="22910" y="40014"/>
                    <a:pt x="21798" y="36603"/>
                    <a:pt x="19881" y="31773"/>
                  </a:cubicBezTo>
                  <a:cubicBezTo>
                    <a:pt x="18846" y="35989"/>
                    <a:pt x="17850" y="40168"/>
                    <a:pt x="16815" y="44384"/>
                  </a:cubicBezTo>
                  <a:cubicBezTo>
                    <a:pt x="24443" y="35836"/>
                    <a:pt x="24826" y="31275"/>
                    <a:pt x="30154" y="22611"/>
                  </a:cubicBezTo>
                  <a:cubicBezTo>
                    <a:pt x="26973" y="24681"/>
                    <a:pt x="23753" y="26790"/>
                    <a:pt x="20571" y="28860"/>
                  </a:cubicBezTo>
                  <a:cubicBezTo>
                    <a:pt x="30231" y="27211"/>
                    <a:pt x="38588" y="23838"/>
                    <a:pt x="46867" y="18586"/>
                  </a:cubicBezTo>
                  <a:cubicBezTo>
                    <a:pt x="43456" y="18970"/>
                    <a:pt x="40044" y="19353"/>
                    <a:pt x="36633" y="19736"/>
                  </a:cubicBezTo>
                  <a:cubicBezTo>
                    <a:pt x="42421" y="21845"/>
                    <a:pt x="46944" y="22535"/>
                    <a:pt x="53077" y="22420"/>
                  </a:cubicBezTo>
                  <a:lnTo>
                    <a:pt x="46101" y="20196"/>
                  </a:lnTo>
                  <a:cubicBezTo>
                    <a:pt x="52387" y="25985"/>
                    <a:pt x="54457" y="27978"/>
                    <a:pt x="60054" y="33996"/>
                  </a:cubicBezTo>
                  <a:cubicBezTo>
                    <a:pt x="60284" y="34264"/>
                    <a:pt x="61970" y="36104"/>
                    <a:pt x="62200" y="36181"/>
                  </a:cubicBezTo>
                  <a:cubicBezTo>
                    <a:pt x="63427" y="38941"/>
                    <a:pt x="63580" y="38404"/>
                    <a:pt x="62737" y="34571"/>
                  </a:cubicBezTo>
                  <a:cubicBezTo>
                    <a:pt x="62737" y="35874"/>
                    <a:pt x="62737" y="37178"/>
                    <a:pt x="62737" y="38481"/>
                  </a:cubicBezTo>
                  <a:cubicBezTo>
                    <a:pt x="63120" y="42966"/>
                    <a:pt x="64155" y="45649"/>
                    <a:pt x="66149" y="49674"/>
                  </a:cubicBezTo>
                  <a:cubicBezTo>
                    <a:pt x="71783" y="61174"/>
                    <a:pt x="90451" y="47987"/>
                    <a:pt x="85276" y="37446"/>
                  </a:cubicBezTo>
                  <a:cubicBezTo>
                    <a:pt x="84701" y="36296"/>
                    <a:pt x="84203" y="34954"/>
                    <a:pt x="83513" y="33843"/>
                  </a:cubicBezTo>
                  <a:cubicBezTo>
                    <a:pt x="81788" y="31198"/>
                    <a:pt x="83513" y="39094"/>
                    <a:pt x="83436" y="34188"/>
                  </a:cubicBezTo>
                  <a:cubicBezTo>
                    <a:pt x="83398" y="31045"/>
                    <a:pt x="83398" y="28591"/>
                    <a:pt x="82248" y="25601"/>
                  </a:cubicBezTo>
                  <a:cubicBezTo>
                    <a:pt x="80293" y="20465"/>
                    <a:pt x="75655" y="17207"/>
                    <a:pt x="73547" y="14830"/>
                  </a:cubicBezTo>
                  <a:cubicBezTo>
                    <a:pt x="70327" y="11150"/>
                    <a:pt x="67145" y="7470"/>
                    <a:pt x="63044" y="4518"/>
                  </a:cubicBezTo>
                  <a:cubicBezTo>
                    <a:pt x="59939" y="2257"/>
                    <a:pt x="58405" y="1874"/>
                    <a:pt x="54457" y="1682"/>
                  </a:cubicBezTo>
                  <a:cubicBezTo>
                    <a:pt x="46829" y="1299"/>
                    <a:pt x="57217" y="2985"/>
                    <a:pt x="49742" y="839"/>
                  </a:cubicBezTo>
                  <a:cubicBezTo>
                    <a:pt x="46062" y="-196"/>
                    <a:pt x="43571" y="-426"/>
                    <a:pt x="39967" y="1030"/>
                  </a:cubicBezTo>
                  <a:cubicBezTo>
                    <a:pt x="37514" y="1989"/>
                    <a:pt x="33873" y="4595"/>
                    <a:pt x="34333" y="4403"/>
                  </a:cubicBezTo>
                  <a:cubicBezTo>
                    <a:pt x="28966" y="7010"/>
                    <a:pt x="27471" y="6857"/>
                    <a:pt x="22871" y="8122"/>
                  </a:cubicBezTo>
                  <a:cubicBezTo>
                    <a:pt x="15550" y="10115"/>
                    <a:pt x="12445" y="15367"/>
                    <a:pt x="8918" y="21615"/>
                  </a:cubicBezTo>
                  <a:cubicBezTo>
                    <a:pt x="7692" y="23761"/>
                    <a:pt x="6427" y="25870"/>
                    <a:pt x="5737" y="28246"/>
                  </a:cubicBezTo>
                  <a:cubicBezTo>
                    <a:pt x="4510" y="32616"/>
                    <a:pt x="5622" y="29665"/>
                    <a:pt x="7270" y="27441"/>
                  </a:cubicBezTo>
                  <a:cubicBezTo>
                    <a:pt x="6235" y="28821"/>
                    <a:pt x="4932" y="30048"/>
                    <a:pt x="3820" y="31313"/>
                  </a:cubicBezTo>
                  <a:cubicBezTo>
                    <a:pt x="638" y="34878"/>
                    <a:pt x="-1087" y="39324"/>
                    <a:pt x="753" y="43924"/>
                  </a:cubicBezTo>
                  <a:cubicBezTo>
                    <a:pt x="1367" y="45419"/>
                    <a:pt x="2325" y="47182"/>
                    <a:pt x="2670" y="48754"/>
                  </a:cubicBezTo>
                  <a:cubicBezTo>
                    <a:pt x="2018" y="45688"/>
                    <a:pt x="2478" y="44768"/>
                    <a:pt x="1827" y="48332"/>
                  </a:cubicBezTo>
                  <a:cubicBezTo>
                    <a:pt x="1405" y="50747"/>
                    <a:pt x="1405" y="53469"/>
                    <a:pt x="1558" y="55922"/>
                  </a:cubicBezTo>
                  <a:cubicBezTo>
                    <a:pt x="1980" y="61787"/>
                    <a:pt x="4088" y="69300"/>
                    <a:pt x="8842" y="73287"/>
                  </a:cubicBezTo>
                  <a:cubicBezTo>
                    <a:pt x="11831" y="75740"/>
                    <a:pt x="15281" y="75204"/>
                    <a:pt x="18578" y="76775"/>
                  </a:cubicBezTo>
                  <a:cubicBezTo>
                    <a:pt x="12521" y="73862"/>
                    <a:pt x="18501" y="78883"/>
                    <a:pt x="20188" y="80417"/>
                  </a:cubicBezTo>
                  <a:cubicBezTo>
                    <a:pt x="25324" y="85017"/>
                    <a:pt x="31074" y="86052"/>
                    <a:pt x="37821" y="85592"/>
                  </a:cubicBezTo>
                  <a:cubicBezTo>
                    <a:pt x="42497" y="85285"/>
                    <a:pt x="47902" y="84672"/>
                    <a:pt x="52464" y="83752"/>
                  </a:cubicBezTo>
                  <a:cubicBezTo>
                    <a:pt x="56029" y="83023"/>
                    <a:pt x="59057" y="81183"/>
                    <a:pt x="62009" y="79075"/>
                  </a:cubicBezTo>
                  <a:cubicBezTo>
                    <a:pt x="62699" y="78615"/>
                    <a:pt x="69982" y="72865"/>
                    <a:pt x="67222" y="74935"/>
                  </a:cubicBezTo>
                  <a:cubicBezTo>
                    <a:pt x="79297" y="65889"/>
                    <a:pt x="80945" y="56152"/>
                    <a:pt x="85430" y="45074"/>
                  </a:cubicBezTo>
                  <a:cubicBezTo>
                    <a:pt x="91026" y="31160"/>
                    <a:pt x="70633" y="30508"/>
                    <a:pt x="65995" y="42046"/>
                  </a:cubicBezTo>
                  <a:close/>
                </a:path>
              </a:pathLst>
            </a:custGeom>
            <a:solidFill>
              <a:srgbClr val="1E1E23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noProof="0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20EB822-239A-66B6-AF62-02816242D2A0}"/>
                </a:ext>
              </a:extLst>
            </p:cNvPr>
            <p:cNvSpPr/>
            <p:nvPr/>
          </p:nvSpPr>
          <p:spPr>
            <a:xfrm>
              <a:off x="971377" y="4813586"/>
              <a:ext cx="24908" cy="57930"/>
            </a:xfrm>
            <a:custGeom>
              <a:avLst/>
              <a:gdLst>
                <a:gd name="connsiteX0" fmla="*/ 1048 w 24908"/>
                <a:gd name="connsiteY0" fmla="*/ 16592 h 57930"/>
                <a:gd name="connsiteX1" fmla="*/ 2735 w 24908"/>
                <a:gd name="connsiteY1" fmla="*/ 19812 h 57930"/>
                <a:gd name="connsiteX2" fmla="*/ 2926 w 24908"/>
                <a:gd name="connsiteY2" fmla="*/ 18317 h 57930"/>
                <a:gd name="connsiteX3" fmla="*/ 2735 w 24908"/>
                <a:gd name="connsiteY3" fmla="*/ 26865 h 57930"/>
                <a:gd name="connsiteX4" fmla="*/ 2965 w 24908"/>
                <a:gd name="connsiteY4" fmla="*/ 27976 h 57930"/>
                <a:gd name="connsiteX5" fmla="*/ 2582 w 24908"/>
                <a:gd name="connsiteY5" fmla="*/ 32500 h 57930"/>
                <a:gd name="connsiteX6" fmla="*/ 3348 w 24908"/>
                <a:gd name="connsiteY6" fmla="*/ 40818 h 57930"/>
                <a:gd name="connsiteX7" fmla="*/ 5226 w 24908"/>
                <a:gd name="connsiteY7" fmla="*/ 32960 h 57930"/>
                <a:gd name="connsiteX8" fmla="*/ 2275 w 24908"/>
                <a:gd name="connsiteY8" fmla="*/ 38288 h 57930"/>
                <a:gd name="connsiteX9" fmla="*/ 1125 w 24908"/>
                <a:gd name="connsiteY9" fmla="*/ 48523 h 57930"/>
                <a:gd name="connsiteX10" fmla="*/ 4498 w 24908"/>
                <a:gd name="connsiteY10" fmla="*/ 53851 h 57930"/>
                <a:gd name="connsiteX11" fmla="*/ 23626 w 24908"/>
                <a:gd name="connsiteY11" fmla="*/ 41623 h 57930"/>
                <a:gd name="connsiteX12" fmla="*/ 20253 w 24908"/>
                <a:gd name="connsiteY12" fmla="*/ 36294 h 57930"/>
                <a:gd name="connsiteX13" fmla="*/ 19103 w 24908"/>
                <a:gd name="connsiteY13" fmla="*/ 46529 h 57930"/>
                <a:gd name="connsiteX14" fmla="*/ 23894 w 24908"/>
                <a:gd name="connsiteY14" fmla="*/ 33151 h 57930"/>
                <a:gd name="connsiteX15" fmla="*/ 23243 w 24908"/>
                <a:gd name="connsiteY15" fmla="*/ 29318 h 57930"/>
                <a:gd name="connsiteX16" fmla="*/ 23664 w 24908"/>
                <a:gd name="connsiteY16" fmla="*/ 25293 h 57930"/>
                <a:gd name="connsiteX17" fmla="*/ 23243 w 24908"/>
                <a:gd name="connsiteY17" fmla="*/ 18777 h 57930"/>
                <a:gd name="connsiteX18" fmla="*/ 23243 w 24908"/>
                <a:gd name="connsiteY18" fmla="*/ 19083 h 57930"/>
                <a:gd name="connsiteX19" fmla="*/ 23588 w 24908"/>
                <a:gd name="connsiteY19" fmla="*/ 16017 h 57930"/>
                <a:gd name="connsiteX20" fmla="*/ 20138 w 24908"/>
                <a:gd name="connsiteY20" fmla="*/ 4364 h 57930"/>
                <a:gd name="connsiteX21" fmla="*/ 1010 w 24908"/>
                <a:gd name="connsiteY21" fmla="*/ 16592 h 57930"/>
                <a:gd name="connsiteX22" fmla="*/ 1010 w 24908"/>
                <a:gd name="connsiteY22" fmla="*/ 16592 h 5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908" h="57930">
                  <a:moveTo>
                    <a:pt x="1048" y="16592"/>
                  </a:moveTo>
                  <a:cubicBezTo>
                    <a:pt x="1623" y="17665"/>
                    <a:pt x="2083" y="18815"/>
                    <a:pt x="2735" y="19812"/>
                  </a:cubicBezTo>
                  <a:cubicBezTo>
                    <a:pt x="5495" y="23951"/>
                    <a:pt x="3731" y="15978"/>
                    <a:pt x="2926" y="18317"/>
                  </a:cubicBezTo>
                  <a:cubicBezTo>
                    <a:pt x="2045" y="20885"/>
                    <a:pt x="2505" y="24258"/>
                    <a:pt x="2735" y="26865"/>
                  </a:cubicBezTo>
                  <a:cubicBezTo>
                    <a:pt x="2811" y="27900"/>
                    <a:pt x="2811" y="32078"/>
                    <a:pt x="2965" y="27976"/>
                  </a:cubicBezTo>
                  <a:cubicBezTo>
                    <a:pt x="2888" y="29471"/>
                    <a:pt x="2658" y="31005"/>
                    <a:pt x="2582" y="32500"/>
                  </a:cubicBezTo>
                  <a:cubicBezTo>
                    <a:pt x="2466" y="35336"/>
                    <a:pt x="2965" y="38019"/>
                    <a:pt x="3348" y="40818"/>
                  </a:cubicBezTo>
                  <a:cubicBezTo>
                    <a:pt x="3961" y="38211"/>
                    <a:pt x="4613" y="35566"/>
                    <a:pt x="5226" y="32960"/>
                  </a:cubicBezTo>
                  <a:cubicBezTo>
                    <a:pt x="4230" y="34723"/>
                    <a:pt x="3271" y="36525"/>
                    <a:pt x="2275" y="38288"/>
                  </a:cubicBezTo>
                  <a:cubicBezTo>
                    <a:pt x="703" y="41124"/>
                    <a:pt x="-830" y="45379"/>
                    <a:pt x="1125" y="48523"/>
                  </a:cubicBezTo>
                  <a:cubicBezTo>
                    <a:pt x="2237" y="50286"/>
                    <a:pt x="3386" y="52087"/>
                    <a:pt x="4498" y="53851"/>
                  </a:cubicBezTo>
                  <a:cubicBezTo>
                    <a:pt x="11398" y="64737"/>
                    <a:pt x="29913" y="51474"/>
                    <a:pt x="23626" y="41623"/>
                  </a:cubicBezTo>
                  <a:cubicBezTo>
                    <a:pt x="22514" y="39859"/>
                    <a:pt x="21364" y="38058"/>
                    <a:pt x="20253" y="36294"/>
                  </a:cubicBezTo>
                  <a:cubicBezTo>
                    <a:pt x="19869" y="39706"/>
                    <a:pt x="19486" y="43118"/>
                    <a:pt x="19103" y="46529"/>
                  </a:cubicBezTo>
                  <a:cubicBezTo>
                    <a:pt x="21479" y="42198"/>
                    <a:pt x="24124" y="38288"/>
                    <a:pt x="23894" y="33151"/>
                  </a:cubicBezTo>
                  <a:cubicBezTo>
                    <a:pt x="23856" y="32270"/>
                    <a:pt x="23128" y="27210"/>
                    <a:pt x="23243" y="29318"/>
                  </a:cubicBezTo>
                  <a:cubicBezTo>
                    <a:pt x="23319" y="31081"/>
                    <a:pt x="23626" y="26443"/>
                    <a:pt x="23664" y="25293"/>
                  </a:cubicBezTo>
                  <a:cubicBezTo>
                    <a:pt x="23703" y="23108"/>
                    <a:pt x="23473" y="20923"/>
                    <a:pt x="23243" y="18777"/>
                  </a:cubicBezTo>
                  <a:cubicBezTo>
                    <a:pt x="22974" y="16093"/>
                    <a:pt x="23013" y="20885"/>
                    <a:pt x="23243" y="19083"/>
                  </a:cubicBezTo>
                  <a:cubicBezTo>
                    <a:pt x="23358" y="18087"/>
                    <a:pt x="23511" y="17052"/>
                    <a:pt x="23588" y="16017"/>
                  </a:cubicBezTo>
                  <a:cubicBezTo>
                    <a:pt x="23933" y="11263"/>
                    <a:pt x="22284" y="8388"/>
                    <a:pt x="20138" y="4364"/>
                  </a:cubicBezTo>
                  <a:cubicBezTo>
                    <a:pt x="14120" y="-6983"/>
                    <a:pt x="-4510" y="6204"/>
                    <a:pt x="1010" y="16592"/>
                  </a:cubicBezTo>
                  <a:lnTo>
                    <a:pt x="1010" y="16592"/>
                  </a:lnTo>
                  <a:close/>
                </a:path>
              </a:pathLst>
            </a:custGeom>
            <a:solidFill>
              <a:srgbClr val="1E1E23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noProof="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96279D8-0507-EDF1-99A4-36771742F4A6}"/>
                </a:ext>
              </a:extLst>
            </p:cNvPr>
            <p:cNvSpPr/>
            <p:nvPr/>
          </p:nvSpPr>
          <p:spPr>
            <a:xfrm>
              <a:off x="843959" y="4634090"/>
              <a:ext cx="281543" cy="282676"/>
            </a:xfrm>
            <a:custGeom>
              <a:avLst/>
              <a:gdLst>
                <a:gd name="connsiteX0" fmla="*/ 260867 w 281543"/>
                <a:gd name="connsiteY0" fmla="*/ 143151 h 282676"/>
                <a:gd name="connsiteX1" fmla="*/ 260330 w 281543"/>
                <a:gd name="connsiteY1" fmla="*/ 154076 h 282676"/>
                <a:gd name="connsiteX2" fmla="*/ 258720 w 281543"/>
                <a:gd name="connsiteY2" fmla="*/ 161167 h 282676"/>
                <a:gd name="connsiteX3" fmla="*/ 255423 w 281543"/>
                <a:gd name="connsiteY3" fmla="*/ 181752 h 282676"/>
                <a:gd name="connsiteX4" fmla="*/ 261672 w 281543"/>
                <a:gd name="connsiteY4" fmla="*/ 172169 h 282676"/>
                <a:gd name="connsiteX5" fmla="*/ 250249 w 281543"/>
                <a:gd name="connsiteY5" fmla="*/ 188767 h 282676"/>
                <a:gd name="connsiteX6" fmla="*/ 248294 w 281543"/>
                <a:gd name="connsiteY6" fmla="*/ 194708 h 282676"/>
                <a:gd name="connsiteX7" fmla="*/ 246530 w 281543"/>
                <a:gd name="connsiteY7" fmla="*/ 198733 h 282676"/>
                <a:gd name="connsiteX8" fmla="*/ 242275 w 281543"/>
                <a:gd name="connsiteY8" fmla="*/ 207895 h 282676"/>
                <a:gd name="connsiteX9" fmla="*/ 243387 w 281543"/>
                <a:gd name="connsiteY9" fmla="*/ 204598 h 282676"/>
                <a:gd name="connsiteX10" fmla="*/ 239554 w 281543"/>
                <a:gd name="connsiteY10" fmla="*/ 207281 h 282676"/>
                <a:gd name="connsiteX11" fmla="*/ 231964 w 281543"/>
                <a:gd name="connsiteY11" fmla="*/ 225873 h 282676"/>
                <a:gd name="connsiteX12" fmla="*/ 240819 w 281543"/>
                <a:gd name="connsiteY12" fmla="*/ 214986 h 282676"/>
                <a:gd name="connsiteX13" fmla="*/ 224681 w 281543"/>
                <a:gd name="connsiteY13" fmla="*/ 231086 h 282676"/>
                <a:gd name="connsiteX14" fmla="*/ 232884 w 281543"/>
                <a:gd name="connsiteY14" fmla="*/ 222883 h 282676"/>
                <a:gd name="connsiteX15" fmla="*/ 204825 w 281543"/>
                <a:gd name="connsiteY15" fmla="*/ 243046 h 282676"/>
                <a:gd name="connsiteX16" fmla="*/ 189377 w 281543"/>
                <a:gd name="connsiteY16" fmla="*/ 252859 h 282676"/>
                <a:gd name="connsiteX17" fmla="*/ 191868 w 281543"/>
                <a:gd name="connsiteY17" fmla="*/ 250865 h 282676"/>
                <a:gd name="connsiteX18" fmla="*/ 186195 w 281543"/>
                <a:gd name="connsiteY18" fmla="*/ 251440 h 282676"/>
                <a:gd name="connsiteX19" fmla="*/ 177110 w 281543"/>
                <a:gd name="connsiteY19" fmla="*/ 259452 h 282676"/>
                <a:gd name="connsiteX20" fmla="*/ 187345 w 281543"/>
                <a:gd name="connsiteY20" fmla="*/ 255657 h 282676"/>
                <a:gd name="connsiteX21" fmla="*/ 169520 w 281543"/>
                <a:gd name="connsiteY21" fmla="*/ 257842 h 282676"/>
                <a:gd name="connsiteX22" fmla="*/ 158749 w 281543"/>
                <a:gd name="connsiteY22" fmla="*/ 260065 h 282676"/>
                <a:gd name="connsiteX23" fmla="*/ 150776 w 281543"/>
                <a:gd name="connsiteY23" fmla="*/ 262327 h 282676"/>
                <a:gd name="connsiteX24" fmla="*/ 147594 w 281543"/>
                <a:gd name="connsiteY24" fmla="*/ 261828 h 282676"/>
                <a:gd name="connsiteX25" fmla="*/ 132606 w 281543"/>
                <a:gd name="connsiteY25" fmla="*/ 259529 h 282676"/>
                <a:gd name="connsiteX26" fmla="*/ 117542 w 281543"/>
                <a:gd name="connsiteY26" fmla="*/ 258762 h 282676"/>
                <a:gd name="connsiteX27" fmla="*/ 109262 w 281543"/>
                <a:gd name="connsiteY27" fmla="*/ 258762 h 282676"/>
                <a:gd name="connsiteX28" fmla="*/ 105199 w 281543"/>
                <a:gd name="connsiteY28" fmla="*/ 256654 h 282676"/>
                <a:gd name="connsiteX29" fmla="*/ 101212 w 281543"/>
                <a:gd name="connsiteY29" fmla="*/ 253817 h 282676"/>
                <a:gd name="connsiteX30" fmla="*/ 93162 w 281543"/>
                <a:gd name="connsiteY30" fmla="*/ 250405 h 282676"/>
                <a:gd name="connsiteX31" fmla="*/ 91016 w 281543"/>
                <a:gd name="connsiteY31" fmla="*/ 249754 h 282676"/>
                <a:gd name="connsiteX32" fmla="*/ 82621 w 281543"/>
                <a:gd name="connsiteY32" fmla="*/ 246151 h 282676"/>
                <a:gd name="connsiteX33" fmla="*/ 82199 w 281543"/>
                <a:gd name="connsiteY33" fmla="*/ 244809 h 282676"/>
                <a:gd name="connsiteX34" fmla="*/ 75376 w 281543"/>
                <a:gd name="connsiteY34" fmla="*/ 239097 h 282676"/>
                <a:gd name="connsiteX35" fmla="*/ 61461 w 281543"/>
                <a:gd name="connsiteY35" fmla="*/ 232351 h 282676"/>
                <a:gd name="connsiteX36" fmla="*/ 61385 w 281543"/>
                <a:gd name="connsiteY36" fmla="*/ 230626 h 282676"/>
                <a:gd name="connsiteX37" fmla="*/ 55673 w 281543"/>
                <a:gd name="connsiteY37" fmla="*/ 224301 h 282676"/>
                <a:gd name="connsiteX38" fmla="*/ 50958 w 281543"/>
                <a:gd name="connsiteY38" fmla="*/ 223458 h 282676"/>
                <a:gd name="connsiteX39" fmla="*/ 46972 w 281543"/>
                <a:gd name="connsiteY39" fmla="*/ 213645 h 282676"/>
                <a:gd name="connsiteX40" fmla="*/ 42947 w 281543"/>
                <a:gd name="connsiteY40" fmla="*/ 212610 h 282676"/>
                <a:gd name="connsiteX41" fmla="*/ 39037 w 281543"/>
                <a:gd name="connsiteY41" fmla="*/ 205326 h 282676"/>
                <a:gd name="connsiteX42" fmla="*/ 31715 w 281543"/>
                <a:gd name="connsiteY42" fmla="*/ 192408 h 282676"/>
                <a:gd name="connsiteX43" fmla="*/ 22171 w 281543"/>
                <a:gd name="connsiteY43" fmla="*/ 164962 h 282676"/>
                <a:gd name="connsiteX44" fmla="*/ 21902 w 281543"/>
                <a:gd name="connsiteY44" fmla="*/ 159749 h 282676"/>
                <a:gd name="connsiteX45" fmla="*/ 22094 w 281543"/>
                <a:gd name="connsiteY45" fmla="*/ 149783 h 282676"/>
                <a:gd name="connsiteX46" fmla="*/ 19756 w 281543"/>
                <a:gd name="connsiteY46" fmla="*/ 147521 h 282676"/>
                <a:gd name="connsiteX47" fmla="*/ 21557 w 281543"/>
                <a:gd name="connsiteY47" fmla="*/ 137478 h 282676"/>
                <a:gd name="connsiteX48" fmla="*/ 21902 w 281543"/>
                <a:gd name="connsiteY48" fmla="*/ 121072 h 282676"/>
                <a:gd name="connsiteX49" fmla="*/ 21979 w 281543"/>
                <a:gd name="connsiteY49" fmla="*/ 116012 h 282676"/>
                <a:gd name="connsiteX50" fmla="*/ 22477 w 281543"/>
                <a:gd name="connsiteY50" fmla="*/ 105010 h 282676"/>
                <a:gd name="connsiteX51" fmla="*/ 18682 w 281543"/>
                <a:gd name="connsiteY51" fmla="*/ 115245 h 282676"/>
                <a:gd name="connsiteX52" fmla="*/ 23742 w 281543"/>
                <a:gd name="connsiteY52" fmla="*/ 110952 h 282676"/>
                <a:gd name="connsiteX53" fmla="*/ 27537 w 281543"/>
                <a:gd name="connsiteY53" fmla="*/ 100717 h 282676"/>
                <a:gd name="connsiteX54" fmla="*/ 26732 w 281543"/>
                <a:gd name="connsiteY54" fmla="*/ 98839 h 282676"/>
                <a:gd name="connsiteX55" fmla="*/ 29530 w 281543"/>
                <a:gd name="connsiteY55" fmla="*/ 92361 h 282676"/>
                <a:gd name="connsiteX56" fmla="*/ 30297 w 281543"/>
                <a:gd name="connsiteY56" fmla="*/ 88259 h 282676"/>
                <a:gd name="connsiteX57" fmla="*/ 33287 w 281543"/>
                <a:gd name="connsiteY57" fmla="*/ 86994 h 282676"/>
                <a:gd name="connsiteX58" fmla="*/ 38347 w 281543"/>
                <a:gd name="connsiteY58" fmla="*/ 78369 h 282676"/>
                <a:gd name="connsiteX59" fmla="*/ 37887 w 281543"/>
                <a:gd name="connsiteY59" fmla="*/ 78523 h 282676"/>
                <a:gd name="connsiteX60" fmla="*/ 45017 w 281543"/>
                <a:gd name="connsiteY60" fmla="*/ 63075 h 282676"/>
                <a:gd name="connsiteX61" fmla="*/ 38768 w 281543"/>
                <a:gd name="connsiteY61" fmla="*/ 72658 h 282676"/>
                <a:gd name="connsiteX62" fmla="*/ 47892 w 281543"/>
                <a:gd name="connsiteY62" fmla="*/ 65068 h 282676"/>
                <a:gd name="connsiteX63" fmla="*/ 50230 w 281543"/>
                <a:gd name="connsiteY63" fmla="*/ 59778 h 282676"/>
                <a:gd name="connsiteX64" fmla="*/ 48965 w 281543"/>
                <a:gd name="connsiteY64" fmla="*/ 61465 h 282676"/>
                <a:gd name="connsiteX65" fmla="*/ 62841 w 281543"/>
                <a:gd name="connsiteY65" fmla="*/ 45097 h 282676"/>
                <a:gd name="connsiteX66" fmla="*/ 54638 w 281543"/>
                <a:gd name="connsiteY66" fmla="*/ 53300 h 282676"/>
                <a:gd name="connsiteX67" fmla="*/ 70393 w 281543"/>
                <a:gd name="connsiteY67" fmla="*/ 40957 h 282676"/>
                <a:gd name="connsiteX68" fmla="*/ 60810 w 281543"/>
                <a:gd name="connsiteY68" fmla="*/ 47205 h 282676"/>
                <a:gd name="connsiteX69" fmla="*/ 87604 w 281543"/>
                <a:gd name="connsiteY69" fmla="*/ 33137 h 282676"/>
                <a:gd name="connsiteX70" fmla="*/ 101289 w 281543"/>
                <a:gd name="connsiteY70" fmla="*/ 26429 h 282676"/>
                <a:gd name="connsiteX71" fmla="*/ 104892 w 281543"/>
                <a:gd name="connsiteY71" fmla="*/ 28192 h 282676"/>
                <a:gd name="connsiteX72" fmla="*/ 112788 w 281543"/>
                <a:gd name="connsiteY72" fmla="*/ 26391 h 282676"/>
                <a:gd name="connsiteX73" fmla="*/ 122065 w 281543"/>
                <a:gd name="connsiteY73" fmla="*/ 23937 h 282676"/>
                <a:gd name="connsiteX74" fmla="*/ 125936 w 281543"/>
                <a:gd name="connsiteY74" fmla="*/ 22059 h 282676"/>
                <a:gd name="connsiteX75" fmla="*/ 138969 w 281543"/>
                <a:gd name="connsiteY75" fmla="*/ 22864 h 282676"/>
                <a:gd name="connsiteX76" fmla="*/ 153114 w 281543"/>
                <a:gd name="connsiteY76" fmla="*/ 23247 h 282676"/>
                <a:gd name="connsiteX77" fmla="*/ 161126 w 281543"/>
                <a:gd name="connsiteY77" fmla="*/ 24359 h 282676"/>
                <a:gd name="connsiteX78" fmla="*/ 163809 w 281543"/>
                <a:gd name="connsiteY78" fmla="*/ 25931 h 282676"/>
                <a:gd name="connsiteX79" fmla="*/ 172357 w 281543"/>
                <a:gd name="connsiteY79" fmla="*/ 27847 h 282676"/>
                <a:gd name="connsiteX80" fmla="*/ 173890 w 281543"/>
                <a:gd name="connsiteY80" fmla="*/ 27847 h 282676"/>
                <a:gd name="connsiteX81" fmla="*/ 188227 w 281543"/>
                <a:gd name="connsiteY81" fmla="*/ 33904 h 282676"/>
                <a:gd name="connsiteX82" fmla="*/ 200570 w 281543"/>
                <a:gd name="connsiteY82" fmla="*/ 40190 h 282676"/>
                <a:gd name="connsiteX83" fmla="*/ 206626 w 281543"/>
                <a:gd name="connsiteY83" fmla="*/ 45404 h 282676"/>
                <a:gd name="connsiteX84" fmla="*/ 209309 w 281543"/>
                <a:gd name="connsiteY84" fmla="*/ 46132 h 282676"/>
                <a:gd name="connsiteX85" fmla="*/ 212031 w 281543"/>
                <a:gd name="connsiteY85" fmla="*/ 47972 h 282676"/>
                <a:gd name="connsiteX86" fmla="*/ 221538 w 281543"/>
                <a:gd name="connsiteY86" fmla="*/ 56482 h 282676"/>
                <a:gd name="connsiteX87" fmla="*/ 227211 w 281543"/>
                <a:gd name="connsiteY87" fmla="*/ 62653 h 282676"/>
                <a:gd name="connsiteX88" fmla="*/ 231542 w 281543"/>
                <a:gd name="connsiteY88" fmla="*/ 64876 h 282676"/>
                <a:gd name="connsiteX89" fmla="*/ 239017 w 281543"/>
                <a:gd name="connsiteY89" fmla="*/ 77603 h 282676"/>
                <a:gd name="connsiteX90" fmla="*/ 242659 w 281543"/>
                <a:gd name="connsiteY90" fmla="*/ 83199 h 282676"/>
                <a:gd name="connsiteX91" fmla="*/ 243962 w 281543"/>
                <a:gd name="connsiteY91" fmla="*/ 80516 h 282676"/>
                <a:gd name="connsiteX92" fmla="*/ 243924 w 281543"/>
                <a:gd name="connsiteY92" fmla="*/ 87799 h 282676"/>
                <a:gd name="connsiteX93" fmla="*/ 248869 w 281543"/>
                <a:gd name="connsiteY93" fmla="*/ 95389 h 282676"/>
                <a:gd name="connsiteX94" fmla="*/ 250824 w 281543"/>
                <a:gd name="connsiteY94" fmla="*/ 97651 h 282676"/>
                <a:gd name="connsiteX95" fmla="*/ 250478 w 281543"/>
                <a:gd name="connsiteY95" fmla="*/ 98647 h 282676"/>
                <a:gd name="connsiteX96" fmla="*/ 256727 w 281543"/>
                <a:gd name="connsiteY96" fmla="*/ 113712 h 282676"/>
                <a:gd name="connsiteX97" fmla="*/ 261518 w 281543"/>
                <a:gd name="connsiteY97" fmla="*/ 147981 h 282676"/>
                <a:gd name="connsiteX98" fmla="*/ 280646 w 281543"/>
                <a:gd name="connsiteY98" fmla="*/ 135753 h 282676"/>
                <a:gd name="connsiteX99" fmla="*/ 272826 w 281543"/>
                <a:gd name="connsiteY99" fmla="*/ 96654 h 282676"/>
                <a:gd name="connsiteX100" fmla="*/ 271945 w 281543"/>
                <a:gd name="connsiteY100" fmla="*/ 92476 h 282676"/>
                <a:gd name="connsiteX101" fmla="*/ 267076 w 281543"/>
                <a:gd name="connsiteY101" fmla="*/ 81398 h 282676"/>
                <a:gd name="connsiteX102" fmla="*/ 265121 w 281543"/>
                <a:gd name="connsiteY102" fmla="*/ 79136 h 282676"/>
                <a:gd name="connsiteX103" fmla="*/ 264700 w 281543"/>
                <a:gd name="connsiteY103" fmla="*/ 78254 h 282676"/>
                <a:gd name="connsiteX104" fmla="*/ 260138 w 281543"/>
                <a:gd name="connsiteY104" fmla="*/ 67828 h 282676"/>
                <a:gd name="connsiteX105" fmla="*/ 251015 w 281543"/>
                <a:gd name="connsiteY105" fmla="*/ 53568 h 282676"/>
                <a:gd name="connsiteX106" fmla="*/ 244499 w 281543"/>
                <a:gd name="connsiteY106" fmla="*/ 45404 h 282676"/>
                <a:gd name="connsiteX107" fmla="*/ 240205 w 281543"/>
                <a:gd name="connsiteY107" fmla="*/ 43794 h 282676"/>
                <a:gd name="connsiteX108" fmla="*/ 237829 w 281543"/>
                <a:gd name="connsiteY108" fmla="*/ 39807 h 282676"/>
                <a:gd name="connsiteX109" fmla="*/ 223454 w 281543"/>
                <a:gd name="connsiteY109" fmla="*/ 27272 h 282676"/>
                <a:gd name="connsiteX110" fmla="*/ 219583 w 281543"/>
                <a:gd name="connsiteY110" fmla="*/ 26199 h 282676"/>
                <a:gd name="connsiteX111" fmla="*/ 217014 w 281543"/>
                <a:gd name="connsiteY111" fmla="*/ 24052 h 282676"/>
                <a:gd name="connsiteX112" fmla="*/ 207585 w 281543"/>
                <a:gd name="connsiteY112" fmla="*/ 18379 h 282676"/>
                <a:gd name="connsiteX113" fmla="*/ 190143 w 281543"/>
                <a:gd name="connsiteY113" fmla="*/ 11058 h 282676"/>
                <a:gd name="connsiteX114" fmla="*/ 181787 w 281543"/>
                <a:gd name="connsiteY114" fmla="*/ 6266 h 282676"/>
                <a:gd name="connsiteX115" fmla="*/ 176152 w 281543"/>
                <a:gd name="connsiteY115" fmla="*/ 6841 h 282676"/>
                <a:gd name="connsiteX116" fmla="*/ 175385 w 281543"/>
                <a:gd name="connsiteY116" fmla="*/ 5653 h 282676"/>
                <a:gd name="connsiteX117" fmla="*/ 155836 w 281543"/>
                <a:gd name="connsiteY117" fmla="*/ 2050 h 282676"/>
                <a:gd name="connsiteX118" fmla="*/ 149779 w 281543"/>
                <a:gd name="connsiteY118" fmla="*/ 3200 h 282676"/>
                <a:gd name="connsiteX119" fmla="*/ 137781 w 281543"/>
                <a:gd name="connsiteY119" fmla="*/ 18 h 282676"/>
                <a:gd name="connsiteX120" fmla="*/ 117618 w 281543"/>
                <a:gd name="connsiteY120" fmla="*/ 4848 h 282676"/>
                <a:gd name="connsiteX121" fmla="*/ 115088 w 281543"/>
                <a:gd name="connsiteY121" fmla="*/ 5653 h 282676"/>
                <a:gd name="connsiteX122" fmla="*/ 111025 w 281543"/>
                <a:gd name="connsiteY122" fmla="*/ 6458 h 282676"/>
                <a:gd name="connsiteX123" fmla="*/ 109453 w 281543"/>
                <a:gd name="connsiteY123" fmla="*/ 7109 h 282676"/>
                <a:gd name="connsiteX124" fmla="*/ 102324 w 281543"/>
                <a:gd name="connsiteY124" fmla="*/ 5921 h 282676"/>
                <a:gd name="connsiteX125" fmla="*/ 67211 w 281543"/>
                <a:gd name="connsiteY125" fmla="*/ 25126 h 282676"/>
                <a:gd name="connsiteX126" fmla="*/ 64681 w 281543"/>
                <a:gd name="connsiteY126" fmla="*/ 26199 h 282676"/>
                <a:gd name="connsiteX127" fmla="*/ 57858 w 281543"/>
                <a:gd name="connsiteY127" fmla="*/ 28384 h 282676"/>
                <a:gd name="connsiteX128" fmla="*/ 52645 w 281543"/>
                <a:gd name="connsiteY128" fmla="*/ 33904 h 282676"/>
                <a:gd name="connsiteX129" fmla="*/ 53028 w 281543"/>
                <a:gd name="connsiteY129" fmla="*/ 33290 h 282676"/>
                <a:gd name="connsiteX130" fmla="*/ 42793 w 281543"/>
                <a:gd name="connsiteY130" fmla="*/ 43487 h 282676"/>
                <a:gd name="connsiteX131" fmla="*/ 44250 w 281543"/>
                <a:gd name="connsiteY131" fmla="*/ 42145 h 282676"/>
                <a:gd name="connsiteX132" fmla="*/ 38653 w 281543"/>
                <a:gd name="connsiteY132" fmla="*/ 46247 h 282676"/>
                <a:gd name="connsiteX133" fmla="*/ 30297 w 281543"/>
                <a:gd name="connsiteY133" fmla="*/ 58053 h 282676"/>
                <a:gd name="connsiteX134" fmla="*/ 24930 w 281543"/>
                <a:gd name="connsiteY134" fmla="*/ 62691 h 282676"/>
                <a:gd name="connsiteX135" fmla="*/ 24010 w 281543"/>
                <a:gd name="connsiteY135" fmla="*/ 66908 h 282676"/>
                <a:gd name="connsiteX136" fmla="*/ 22746 w 281543"/>
                <a:gd name="connsiteY136" fmla="*/ 67406 h 282676"/>
                <a:gd name="connsiteX137" fmla="*/ 17647 w 281543"/>
                <a:gd name="connsiteY137" fmla="*/ 80669 h 282676"/>
                <a:gd name="connsiteX138" fmla="*/ 23895 w 281543"/>
                <a:gd name="connsiteY138" fmla="*/ 71086 h 282676"/>
                <a:gd name="connsiteX139" fmla="*/ 9483 w 281543"/>
                <a:gd name="connsiteY139" fmla="*/ 89639 h 282676"/>
                <a:gd name="connsiteX140" fmla="*/ 9904 w 281543"/>
                <a:gd name="connsiteY140" fmla="*/ 90559 h 282676"/>
                <a:gd name="connsiteX141" fmla="*/ 6761 w 281543"/>
                <a:gd name="connsiteY141" fmla="*/ 95312 h 282676"/>
                <a:gd name="connsiteX142" fmla="*/ 6953 w 281543"/>
                <a:gd name="connsiteY142" fmla="*/ 108115 h 282676"/>
                <a:gd name="connsiteX143" fmla="*/ 10747 w 281543"/>
                <a:gd name="connsiteY143" fmla="*/ 97881 h 282676"/>
                <a:gd name="connsiteX144" fmla="*/ 1931 w 281543"/>
                <a:gd name="connsiteY144" fmla="*/ 115284 h 282676"/>
                <a:gd name="connsiteX145" fmla="*/ 1471 w 281543"/>
                <a:gd name="connsiteY145" fmla="*/ 115514 h 282676"/>
                <a:gd name="connsiteX146" fmla="*/ 53 w 281543"/>
                <a:gd name="connsiteY146" fmla="*/ 119462 h 282676"/>
                <a:gd name="connsiteX147" fmla="*/ 1279 w 281543"/>
                <a:gd name="connsiteY147" fmla="*/ 129352 h 282676"/>
                <a:gd name="connsiteX148" fmla="*/ 1701 w 281543"/>
                <a:gd name="connsiteY148" fmla="*/ 159213 h 282676"/>
                <a:gd name="connsiteX149" fmla="*/ 1433 w 281543"/>
                <a:gd name="connsiteY149" fmla="*/ 160976 h 282676"/>
                <a:gd name="connsiteX150" fmla="*/ 436 w 281543"/>
                <a:gd name="connsiteY150" fmla="*/ 165154 h 282676"/>
                <a:gd name="connsiteX151" fmla="*/ 1778 w 281543"/>
                <a:gd name="connsiteY151" fmla="*/ 173127 h 282676"/>
                <a:gd name="connsiteX152" fmla="*/ 8448 w 281543"/>
                <a:gd name="connsiteY152" fmla="*/ 189495 h 282676"/>
                <a:gd name="connsiteX153" fmla="*/ 11821 w 281543"/>
                <a:gd name="connsiteY153" fmla="*/ 203333 h 282676"/>
                <a:gd name="connsiteX154" fmla="*/ 19947 w 281543"/>
                <a:gd name="connsiteY154" fmla="*/ 217555 h 282676"/>
                <a:gd name="connsiteX155" fmla="*/ 29569 w 281543"/>
                <a:gd name="connsiteY155" fmla="*/ 230166 h 282676"/>
                <a:gd name="connsiteX156" fmla="*/ 31025 w 281543"/>
                <a:gd name="connsiteY156" fmla="*/ 233731 h 282676"/>
                <a:gd name="connsiteX157" fmla="*/ 37120 w 281543"/>
                <a:gd name="connsiteY157" fmla="*/ 240554 h 282676"/>
                <a:gd name="connsiteX158" fmla="*/ 42065 w 281543"/>
                <a:gd name="connsiteY158" fmla="*/ 242931 h 282676"/>
                <a:gd name="connsiteX159" fmla="*/ 41682 w 281543"/>
                <a:gd name="connsiteY159" fmla="*/ 241167 h 282676"/>
                <a:gd name="connsiteX160" fmla="*/ 45745 w 281543"/>
                <a:gd name="connsiteY160" fmla="*/ 249370 h 282676"/>
                <a:gd name="connsiteX161" fmla="*/ 61346 w 281543"/>
                <a:gd name="connsiteY161" fmla="*/ 257037 h 282676"/>
                <a:gd name="connsiteX162" fmla="*/ 72156 w 281543"/>
                <a:gd name="connsiteY162" fmla="*/ 266352 h 282676"/>
                <a:gd name="connsiteX163" fmla="*/ 76488 w 281543"/>
                <a:gd name="connsiteY163" fmla="*/ 266850 h 282676"/>
                <a:gd name="connsiteX164" fmla="*/ 76641 w 281543"/>
                <a:gd name="connsiteY164" fmla="*/ 267962 h 282676"/>
                <a:gd name="connsiteX165" fmla="*/ 86262 w 281543"/>
                <a:gd name="connsiteY165" fmla="*/ 271182 h 282676"/>
                <a:gd name="connsiteX166" fmla="*/ 87911 w 281543"/>
                <a:gd name="connsiteY166" fmla="*/ 273405 h 282676"/>
                <a:gd name="connsiteX167" fmla="*/ 96229 w 281543"/>
                <a:gd name="connsiteY167" fmla="*/ 276778 h 282676"/>
                <a:gd name="connsiteX168" fmla="*/ 112597 w 281543"/>
                <a:gd name="connsiteY168" fmla="*/ 279691 h 282676"/>
                <a:gd name="connsiteX169" fmla="*/ 147058 w 281543"/>
                <a:gd name="connsiteY169" fmla="*/ 282605 h 282676"/>
                <a:gd name="connsiteX170" fmla="*/ 166990 w 281543"/>
                <a:gd name="connsiteY170" fmla="*/ 277851 h 282676"/>
                <a:gd name="connsiteX171" fmla="*/ 176382 w 281543"/>
                <a:gd name="connsiteY171" fmla="*/ 275283 h 282676"/>
                <a:gd name="connsiteX172" fmla="*/ 179793 w 281543"/>
                <a:gd name="connsiteY172" fmla="*/ 276165 h 282676"/>
                <a:gd name="connsiteX173" fmla="*/ 190028 w 281543"/>
                <a:gd name="connsiteY173" fmla="*/ 272370 h 282676"/>
                <a:gd name="connsiteX174" fmla="*/ 193823 w 281543"/>
                <a:gd name="connsiteY174" fmla="*/ 271182 h 282676"/>
                <a:gd name="connsiteX175" fmla="*/ 200761 w 281543"/>
                <a:gd name="connsiteY175" fmla="*/ 266505 h 282676"/>
                <a:gd name="connsiteX176" fmla="*/ 219391 w 281543"/>
                <a:gd name="connsiteY176" fmla="*/ 257152 h 282676"/>
                <a:gd name="connsiteX177" fmla="*/ 234456 w 281543"/>
                <a:gd name="connsiteY177" fmla="*/ 241934 h 282676"/>
                <a:gd name="connsiteX178" fmla="*/ 232731 w 281543"/>
                <a:gd name="connsiteY178" fmla="*/ 243046 h 282676"/>
                <a:gd name="connsiteX179" fmla="*/ 238365 w 281543"/>
                <a:gd name="connsiteY179" fmla="*/ 240899 h 282676"/>
                <a:gd name="connsiteX180" fmla="*/ 245534 w 281543"/>
                <a:gd name="connsiteY180" fmla="*/ 227943 h 282676"/>
                <a:gd name="connsiteX181" fmla="*/ 237330 w 281543"/>
                <a:gd name="connsiteY181" fmla="*/ 236146 h 282676"/>
                <a:gd name="connsiteX182" fmla="*/ 243694 w 281543"/>
                <a:gd name="connsiteY182" fmla="*/ 234306 h 282676"/>
                <a:gd name="connsiteX183" fmla="*/ 252548 w 281543"/>
                <a:gd name="connsiteY183" fmla="*/ 223419 h 282676"/>
                <a:gd name="connsiteX184" fmla="*/ 252932 w 281543"/>
                <a:gd name="connsiteY184" fmla="*/ 218551 h 282676"/>
                <a:gd name="connsiteX185" fmla="*/ 253545 w 281543"/>
                <a:gd name="connsiteY185" fmla="*/ 218858 h 282676"/>
                <a:gd name="connsiteX186" fmla="*/ 255653 w 281543"/>
                <a:gd name="connsiteY186" fmla="*/ 219088 h 282676"/>
                <a:gd name="connsiteX187" fmla="*/ 261250 w 281543"/>
                <a:gd name="connsiteY187" fmla="*/ 212150 h 282676"/>
                <a:gd name="connsiteX188" fmla="*/ 261288 w 281543"/>
                <a:gd name="connsiteY188" fmla="*/ 209390 h 282676"/>
                <a:gd name="connsiteX189" fmla="*/ 270833 w 281543"/>
                <a:gd name="connsiteY189" fmla="*/ 183285 h 282676"/>
                <a:gd name="connsiteX190" fmla="*/ 264585 w 281543"/>
                <a:gd name="connsiteY190" fmla="*/ 192868 h 282676"/>
                <a:gd name="connsiteX191" fmla="*/ 277848 w 281543"/>
                <a:gd name="connsiteY191" fmla="*/ 166726 h 282676"/>
                <a:gd name="connsiteX192" fmla="*/ 281451 w 281543"/>
                <a:gd name="connsiteY192" fmla="*/ 140583 h 282676"/>
                <a:gd name="connsiteX193" fmla="*/ 260752 w 281543"/>
                <a:gd name="connsiteY193" fmla="*/ 142883 h 28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281543" h="282676">
                  <a:moveTo>
                    <a:pt x="260867" y="143151"/>
                  </a:moveTo>
                  <a:cubicBezTo>
                    <a:pt x="260445" y="146831"/>
                    <a:pt x="260675" y="150473"/>
                    <a:pt x="260330" y="154076"/>
                  </a:cubicBezTo>
                  <a:cubicBezTo>
                    <a:pt x="260522" y="152006"/>
                    <a:pt x="259717" y="156989"/>
                    <a:pt x="258720" y="161167"/>
                  </a:cubicBezTo>
                  <a:cubicBezTo>
                    <a:pt x="257072" y="167991"/>
                    <a:pt x="255615" y="174584"/>
                    <a:pt x="255423" y="181752"/>
                  </a:cubicBezTo>
                  <a:cubicBezTo>
                    <a:pt x="257493" y="178570"/>
                    <a:pt x="259602" y="175351"/>
                    <a:pt x="261672" y="172169"/>
                  </a:cubicBezTo>
                  <a:cubicBezTo>
                    <a:pt x="254848" y="177574"/>
                    <a:pt x="252472" y="180564"/>
                    <a:pt x="250249" y="188767"/>
                  </a:cubicBezTo>
                  <a:cubicBezTo>
                    <a:pt x="249712" y="190683"/>
                    <a:pt x="248677" y="192753"/>
                    <a:pt x="248294" y="194708"/>
                  </a:cubicBezTo>
                  <a:cubicBezTo>
                    <a:pt x="246952" y="201493"/>
                    <a:pt x="250095" y="191987"/>
                    <a:pt x="246530" y="198733"/>
                  </a:cubicBezTo>
                  <a:cubicBezTo>
                    <a:pt x="244882" y="201838"/>
                    <a:pt x="243732" y="204713"/>
                    <a:pt x="242275" y="207895"/>
                  </a:cubicBezTo>
                  <a:cubicBezTo>
                    <a:pt x="243387" y="205518"/>
                    <a:pt x="248754" y="201685"/>
                    <a:pt x="243387" y="204598"/>
                  </a:cubicBezTo>
                  <a:cubicBezTo>
                    <a:pt x="241969" y="205365"/>
                    <a:pt x="240742" y="206208"/>
                    <a:pt x="239554" y="207281"/>
                  </a:cubicBezTo>
                  <a:cubicBezTo>
                    <a:pt x="233881" y="212456"/>
                    <a:pt x="232501" y="218628"/>
                    <a:pt x="231964" y="225873"/>
                  </a:cubicBezTo>
                  <a:cubicBezTo>
                    <a:pt x="234916" y="222231"/>
                    <a:pt x="237867" y="218628"/>
                    <a:pt x="240819" y="214986"/>
                  </a:cubicBezTo>
                  <a:cubicBezTo>
                    <a:pt x="231159" y="217785"/>
                    <a:pt x="227211" y="221273"/>
                    <a:pt x="224681" y="231086"/>
                  </a:cubicBezTo>
                  <a:cubicBezTo>
                    <a:pt x="227402" y="228364"/>
                    <a:pt x="230162" y="225604"/>
                    <a:pt x="232884" y="222883"/>
                  </a:cubicBezTo>
                  <a:cubicBezTo>
                    <a:pt x="220349" y="226486"/>
                    <a:pt x="215788" y="237449"/>
                    <a:pt x="204825" y="243046"/>
                  </a:cubicBezTo>
                  <a:cubicBezTo>
                    <a:pt x="199343" y="245844"/>
                    <a:pt x="194628" y="249370"/>
                    <a:pt x="189377" y="252859"/>
                  </a:cubicBezTo>
                  <a:cubicBezTo>
                    <a:pt x="185582" y="255427"/>
                    <a:pt x="196698" y="250980"/>
                    <a:pt x="191868" y="250865"/>
                  </a:cubicBezTo>
                  <a:cubicBezTo>
                    <a:pt x="190028" y="250827"/>
                    <a:pt x="187958" y="250674"/>
                    <a:pt x="186195" y="251440"/>
                  </a:cubicBezTo>
                  <a:cubicBezTo>
                    <a:pt x="182208" y="253204"/>
                    <a:pt x="179870" y="256232"/>
                    <a:pt x="177110" y="259452"/>
                  </a:cubicBezTo>
                  <a:cubicBezTo>
                    <a:pt x="180522" y="258187"/>
                    <a:pt x="183933" y="256922"/>
                    <a:pt x="187345" y="255657"/>
                  </a:cubicBezTo>
                  <a:cubicBezTo>
                    <a:pt x="179257" y="253587"/>
                    <a:pt x="176957" y="255274"/>
                    <a:pt x="169520" y="257842"/>
                  </a:cubicBezTo>
                  <a:cubicBezTo>
                    <a:pt x="174849" y="256002"/>
                    <a:pt x="161739" y="259222"/>
                    <a:pt x="158749" y="260065"/>
                  </a:cubicBezTo>
                  <a:cubicBezTo>
                    <a:pt x="156142" y="260794"/>
                    <a:pt x="153459" y="261905"/>
                    <a:pt x="150776" y="262327"/>
                  </a:cubicBezTo>
                  <a:cubicBezTo>
                    <a:pt x="156296" y="261484"/>
                    <a:pt x="149204" y="261982"/>
                    <a:pt x="147594" y="261828"/>
                  </a:cubicBezTo>
                  <a:cubicBezTo>
                    <a:pt x="142496" y="261253"/>
                    <a:pt x="137589" y="260219"/>
                    <a:pt x="132606" y="259529"/>
                  </a:cubicBezTo>
                  <a:cubicBezTo>
                    <a:pt x="127623" y="258839"/>
                    <a:pt x="122525" y="258800"/>
                    <a:pt x="117542" y="258762"/>
                  </a:cubicBezTo>
                  <a:cubicBezTo>
                    <a:pt x="115203" y="258762"/>
                    <a:pt x="111523" y="259145"/>
                    <a:pt x="109262" y="258762"/>
                  </a:cubicBezTo>
                  <a:cubicBezTo>
                    <a:pt x="114513" y="259605"/>
                    <a:pt x="106425" y="257305"/>
                    <a:pt x="105199" y="256654"/>
                  </a:cubicBezTo>
                  <a:cubicBezTo>
                    <a:pt x="99640" y="253702"/>
                    <a:pt x="105467" y="256462"/>
                    <a:pt x="101212" y="253817"/>
                  </a:cubicBezTo>
                  <a:cubicBezTo>
                    <a:pt x="98145" y="251900"/>
                    <a:pt x="96765" y="251287"/>
                    <a:pt x="93162" y="250405"/>
                  </a:cubicBezTo>
                  <a:cubicBezTo>
                    <a:pt x="83387" y="248029"/>
                    <a:pt x="97340" y="253165"/>
                    <a:pt x="91016" y="249754"/>
                  </a:cubicBezTo>
                  <a:cubicBezTo>
                    <a:pt x="87911" y="248105"/>
                    <a:pt x="85917" y="247339"/>
                    <a:pt x="82621" y="246151"/>
                  </a:cubicBezTo>
                  <a:cubicBezTo>
                    <a:pt x="80666" y="245461"/>
                    <a:pt x="87489" y="251019"/>
                    <a:pt x="82199" y="244809"/>
                  </a:cubicBezTo>
                  <a:cubicBezTo>
                    <a:pt x="80091" y="242356"/>
                    <a:pt x="78059" y="240937"/>
                    <a:pt x="75376" y="239097"/>
                  </a:cubicBezTo>
                  <a:cubicBezTo>
                    <a:pt x="71006" y="236107"/>
                    <a:pt x="66291" y="234344"/>
                    <a:pt x="61461" y="232351"/>
                  </a:cubicBezTo>
                  <a:cubicBezTo>
                    <a:pt x="58931" y="231316"/>
                    <a:pt x="65295" y="237334"/>
                    <a:pt x="61385" y="230626"/>
                  </a:cubicBezTo>
                  <a:cubicBezTo>
                    <a:pt x="59353" y="227138"/>
                    <a:pt x="59123" y="226524"/>
                    <a:pt x="55673" y="224301"/>
                  </a:cubicBezTo>
                  <a:cubicBezTo>
                    <a:pt x="54676" y="223649"/>
                    <a:pt x="48313" y="220429"/>
                    <a:pt x="50958" y="223458"/>
                  </a:cubicBezTo>
                  <a:cubicBezTo>
                    <a:pt x="48812" y="221004"/>
                    <a:pt x="49808" y="216596"/>
                    <a:pt x="46972" y="213645"/>
                  </a:cubicBezTo>
                  <a:cubicBezTo>
                    <a:pt x="46013" y="212648"/>
                    <a:pt x="39803" y="209390"/>
                    <a:pt x="42947" y="212610"/>
                  </a:cubicBezTo>
                  <a:cubicBezTo>
                    <a:pt x="40992" y="210616"/>
                    <a:pt x="40455" y="207626"/>
                    <a:pt x="39037" y="205326"/>
                  </a:cubicBezTo>
                  <a:cubicBezTo>
                    <a:pt x="36277" y="200765"/>
                    <a:pt x="33670" y="197162"/>
                    <a:pt x="31715" y="192408"/>
                  </a:cubicBezTo>
                  <a:cubicBezTo>
                    <a:pt x="28150" y="183630"/>
                    <a:pt x="24739" y="174201"/>
                    <a:pt x="22171" y="164962"/>
                  </a:cubicBezTo>
                  <a:cubicBezTo>
                    <a:pt x="20484" y="158983"/>
                    <a:pt x="21826" y="166764"/>
                    <a:pt x="21902" y="159749"/>
                  </a:cubicBezTo>
                  <a:cubicBezTo>
                    <a:pt x="21941" y="156223"/>
                    <a:pt x="22669" y="153386"/>
                    <a:pt x="22094" y="149783"/>
                  </a:cubicBezTo>
                  <a:cubicBezTo>
                    <a:pt x="21481" y="145605"/>
                    <a:pt x="20101" y="139740"/>
                    <a:pt x="19756" y="147521"/>
                  </a:cubicBezTo>
                  <a:cubicBezTo>
                    <a:pt x="19871" y="144340"/>
                    <a:pt x="21289" y="140736"/>
                    <a:pt x="21557" y="137478"/>
                  </a:cubicBezTo>
                  <a:cubicBezTo>
                    <a:pt x="21979" y="132227"/>
                    <a:pt x="22056" y="126323"/>
                    <a:pt x="21902" y="121072"/>
                  </a:cubicBezTo>
                  <a:cubicBezTo>
                    <a:pt x="21711" y="114210"/>
                    <a:pt x="21557" y="123103"/>
                    <a:pt x="21979" y="116012"/>
                  </a:cubicBezTo>
                  <a:cubicBezTo>
                    <a:pt x="22209" y="112332"/>
                    <a:pt x="22516" y="108805"/>
                    <a:pt x="22477" y="105010"/>
                  </a:cubicBezTo>
                  <a:cubicBezTo>
                    <a:pt x="21212" y="108422"/>
                    <a:pt x="19947" y="111834"/>
                    <a:pt x="18682" y="115245"/>
                  </a:cubicBezTo>
                  <a:cubicBezTo>
                    <a:pt x="20369" y="113827"/>
                    <a:pt x="22056" y="112370"/>
                    <a:pt x="23742" y="110952"/>
                  </a:cubicBezTo>
                  <a:cubicBezTo>
                    <a:pt x="26349" y="108767"/>
                    <a:pt x="28304" y="104129"/>
                    <a:pt x="27537" y="100717"/>
                  </a:cubicBezTo>
                  <a:cubicBezTo>
                    <a:pt x="25429" y="91441"/>
                    <a:pt x="23359" y="103707"/>
                    <a:pt x="26732" y="98839"/>
                  </a:cubicBezTo>
                  <a:cubicBezTo>
                    <a:pt x="28227" y="96692"/>
                    <a:pt x="28610" y="94661"/>
                    <a:pt x="29530" y="92361"/>
                  </a:cubicBezTo>
                  <a:cubicBezTo>
                    <a:pt x="32329" y="85346"/>
                    <a:pt x="26464" y="92629"/>
                    <a:pt x="30297" y="88259"/>
                  </a:cubicBezTo>
                  <a:cubicBezTo>
                    <a:pt x="25237" y="94086"/>
                    <a:pt x="32214" y="88259"/>
                    <a:pt x="33287" y="86994"/>
                  </a:cubicBezTo>
                  <a:cubicBezTo>
                    <a:pt x="35894" y="83966"/>
                    <a:pt x="36852" y="82088"/>
                    <a:pt x="38347" y="78369"/>
                  </a:cubicBezTo>
                  <a:cubicBezTo>
                    <a:pt x="42065" y="69016"/>
                    <a:pt x="35165" y="81743"/>
                    <a:pt x="37887" y="78523"/>
                  </a:cubicBezTo>
                  <a:cubicBezTo>
                    <a:pt x="42295" y="73310"/>
                    <a:pt x="43713" y="69821"/>
                    <a:pt x="45017" y="63075"/>
                  </a:cubicBezTo>
                  <a:cubicBezTo>
                    <a:pt x="42947" y="66256"/>
                    <a:pt x="40838" y="69476"/>
                    <a:pt x="38768" y="72658"/>
                  </a:cubicBezTo>
                  <a:cubicBezTo>
                    <a:pt x="42142" y="70358"/>
                    <a:pt x="45323" y="68326"/>
                    <a:pt x="47892" y="65068"/>
                  </a:cubicBezTo>
                  <a:cubicBezTo>
                    <a:pt x="49080" y="63573"/>
                    <a:pt x="49387" y="61426"/>
                    <a:pt x="50230" y="59778"/>
                  </a:cubicBezTo>
                  <a:cubicBezTo>
                    <a:pt x="51495" y="57287"/>
                    <a:pt x="42678" y="63918"/>
                    <a:pt x="48965" y="61465"/>
                  </a:cubicBezTo>
                  <a:cubicBezTo>
                    <a:pt x="56210" y="58628"/>
                    <a:pt x="59890" y="51690"/>
                    <a:pt x="62841" y="45097"/>
                  </a:cubicBezTo>
                  <a:cubicBezTo>
                    <a:pt x="60120" y="47818"/>
                    <a:pt x="57360" y="50578"/>
                    <a:pt x="54638" y="53300"/>
                  </a:cubicBezTo>
                  <a:cubicBezTo>
                    <a:pt x="61883" y="50463"/>
                    <a:pt x="65793" y="47167"/>
                    <a:pt x="70393" y="40957"/>
                  </a:cubicBezTo>
                  <a:cubicBezTo>
                    <a:pt x="67211" y="43027"/>
                    <a:pt x="63991" y="45135"/>
                    <a:pt x="60810" y="47205"/>
                  </a:cubicBezTo>
                  <a:cubicBezTo>
                    <a:pt x="72424" y="45289"/>
                    <a:pt x="78634" y="38235"/>
                    <a:pt x="87604" y="33137"/>
                  </a:cubicBezTo>
                  <a:cubicBezTo>
                    <a:pt x="91667" y="30837"/>
                    <a:pt x="96842" y="27081"/>
                    <a:pt x="101289" y="26429"/>
                  </a:cubicBezTo>
                  <a:cubicBezTo>
                    <a:pt x="96344" y="27157"/>
                    <a:pt x="103129" y="28231"/>
                    <a:pt x="104892" y="28192"/>
                  </a:cubicBezTo>
                  <a:cubicBezTo>
                    <a:pt x="107729" y="28192"/>
                    <a:pt x="110105" y="27042"/>
                    <a:pt x="112788" y="26391"/>
                  </a:cubicBezTo>
                  <a:cubicBezTo>
                    <a:pt x="116123" y="25586"/>
                    <a:pt x="118768" y="25011"/>
                    <a:pt x="122065" y="23937"/>
                  </a:cubicBezTo>
                  <a:cubicBezTo>
                    <a:pt x="128773" y="21752"/>
                    <a:pt x="121107" y="22902"/>
                    <a:pt x="125936" y="22059"/>
                  </a:cubicBezTo>
                  <a:cubicBezTo>
                    <a:pt x="131456" y="21101"/>
                    <a:pt x="133680" y="22136"/>
                    <a:pt x="138969" y="22864"/>
                  </a:cubicBezTo>
                  <a:cubicBezTo>
                    <a:pt x="143799" y="23554"/>
                    <a:pt x="148246" y="22941"/>
                    <a:pt x="153114" y="23247"/>
                  </a:cubicBezTo>
                  <a:cubicBezTo>
                    <a:pt x="156027" y="23439"/>
                    <a:pt x="158097" y="24512"/>
                    <a:pt x="161126" y="24359"/>
                  </a:cubicBezTo>
                  <a:cubicBezTo>
                    <a:pt x="169329" y="23937"/>
                    <a:pt x="155376" y="21906"/>
                    <a:pt x="163809" y="25931"/>
                  </a:cubicBezTo>
                  <a:cubicBezTo>
                    <a:pt x="167182" y="27541"/>
                    <a:pt x="168677" y="27771"/>
                    <a:pt x="172357" y="27847"/>
                  </a:cubicBezTo>
                  <a:cubicBezTo>
                    <a:pt x="179449" y="28001"/>
                    <a:pt x="167105" y="23247"/>
                    <a:pt x="173890" y="27847"/>
                  </a:cubicBezTo>
                  <a:cubicBezTo>
                    <a:pt x="178260" y="30837"/>
                    <a:pt x="183435" y="31681"/>
                    <a:pt x="188227" y="33904"/>
                  </a:cubicBezTo>
                  <a:cubicBezTo>
                    <a:pt x="192098" y="35705"/>
                    <a:pt x="196928" y="37737"/>
                    <a:pt x="200570" y="40190"/>
                  </a:cubicBezTo>
                  <a:cubicBezTo>
                    <a:pt x="202946" y="41800"/>
                    <a:pt x="204020" y="43870"/>
                    <a:pt x="206626" y="45404"/>
                  </a:cubicBezTo>
                  <a:cubicBezTo>
                    <a:pt x="207431" y="45864"/>
                    <a:pt x="208543" y="45672"/>
                    <a:pt x="209309" y="46132"/>
                  </a:cubicBezTo>
                  <a:cubicBezTo>
                    <a:pt x="217628" y="51115"/>
                    <a:pt x="204556" y="42299"/>
                    <a:pt x="212031" y="47972"/>
                  </a:cubicBezTo>
                  <a:cubicBezTo>
                    <a:pt x="215366" y="50502"/>
                    <a:pt x="218701" y="53530"/>
                    <a:pt x="221538" y="56482"/>
                  </a:cubicBezTo>
                  <a:cubicBezTo>
                    <a:pt x="223646" y="58705"/>
                    <a:pt x="224796" y="60622"/>
                    <a:pt x="227211" y="62653"/>
                  </a:cubicBezTo>
                  <a:cubicBezTo>
                    <a:pt x="231696" y="66486"/>
                    <a:pt x="228399" y="60008"/>
                    <a:pt x="231542" y="64876"/>
                  </a:cubicBezTo>
                  <a:cubicBezTo>
                    <a:pt x="234417" y="69361"/>
                    <a:pt x="235491" y="73425"/>
                    <a:pt x="239017" y="77603"/>
                  </a:cubicBezTo>
                  <a:cubicBezTo>
                    <a:pt x="240205" y="78983"/>
                    <a:pt x="241547" y="81628"/>
                    <a:pt x="242659" y="83199"/>
                  </a:cubicBezTo>
                  <a:cubicBezTo>
                    <a:pt x="246492" y="88643"/>
                    <a:pt x="244384" y="81628"/>
                    <a:pt x="243962" y="80516"/>
                  </a:cubicBezTo>
                  <a:cubicBezTo>
                    <a:pt x="244767" y="82624"/>
                    <a:pt x="243119" y="85614"/>
                    <a:pt x="243924" y="87799"/>
                  </a:cubicBezTo>
                  <a:cubicBezTo>
                    <a:pt x="245035" y="90904"/>
                    <a:pt x="246684" y="92897"/>
                    <a:pt x="248869" y="95389"/>
                  </a:cubicBezTo>
                  <a:cubicBezTo>
                    <a:pt x="249520" y="96117"/>
                    <a:pt x="250249" y="96846"/>
                    <a:pt x="250824" y="97651"/>
                  </a:cubicBezTo>
                  <a:cubicBezTo>
                    <a:pt x="255998" y="104550"/>
                    <a:pt x="249520" y="89677"/>
                    <a:pt x="250478" y="98647"/>
                  </a:cubicBezTo>
                  <a:cubicBezTo>
                    <a:pt x="251207" y="105394"/>
                    <a:pt x="254542" y="107617"/>
                    <a:pt x="256727" y="113712"/>
                  </a:cubicBezTo>
                  <a:cubicBezTo>
                    <a:pt x="260637" y="124522"/>
                    <a:pt x="256267" y="136750"/>
                    <a:pt x="261518" y="147981"/>
                  </a:cubicBezTo>
                  <a:cubicBezTo>
                    <a:pt x="266961" y="159558"/>
                    <a:pt x="285668" y="146410"/>
                    <a:pt x="280646" y="135753"/>
                  </a:cubicBezTo>
                  <a:cubicBezTo>
                    <a:pt x="274666" y="123065"/>
                    <a:pt x="281259" y="108959"/>
                    <a:pt x="272826" y="96654"/>
                  </a:cubicBezTo>
                  <a:cubicBezTo>
                    <a:pt x="267191" y="88413"/>
                    <a:pt x="271561" y="100372"/>
                    <a:pt x="271945" y="92476"/>
                  </a:cubicBezTo>
                  <a:cubicBezTo>
                    <a:pt x="272175" y="87454"/>
                    <a:pt x="270335" y="85039"/>
                    <a:pt x="267076" y="81398"/>
                  </a:cubicBezTo>
                  <a:cubicBezTo>
                    <a:pt x="266425" y="80669"/>
                    <a:pt x="265735" y="79903"/>
                    <a:pt x="265121" y="79136"/>
                  </a:cubicBezTo>
                  <a:cubicBezTo>
                    <a:pt x="259372" y="71930"/>
                    <a:pt x="267230" y="87531"/>
                    <a:pt x="264700" y="78254"/>
                  </a:cubicBezTo>
                  <a:cubicBezTo>
                    <a:pt x="263358" y="73348"/>
                    <a:pt x="262937" y="72006"/>
                    <a:pt x="260138" y="67828"/>
                  </a:cubicBezTo>
                  <a:cubicBezTo>
                    <a:pt x="254503" y="59472"/>
                    <a:pt x="254273" y="59702"/>
                    <a:pt x="251015" y="53568"/>
                  </a:cubicBezTo>
                  <a:cubicBezTo>
                    <a:pt x="249290" y="50310"/>
                    <a:pt x="247144" y="47818"/>
                    <a:pt x="244499" y="45404"/>
                  </a:cubicBezTo>
                  <a:cubicBezTo>
                    <a:pt x="243464" y="44445"/>
                    <a:pt x="241240" y="44752"/>
                    <a:pt x="240205" y="43794"/>
                  </a:cubicBezTo>
                  <a:cubicBezTo>
                    <a:pt x="244345" y="47588"/>
                    <a:pt x="238404" y="40420"/>
                    <a:pt x="237829" y="39807"/>
                  </a:cubicBezTo>
                  <a:cubicBezTo>
                    <a:pt x="233996" y="35705"/>
                    <a:pt x="228169" y="30301"/>
                    <a:pt x="223454" y="27272"/>
                  </a:cubicBezTo>
                  <a:cubicBezTo>
                    <a:pt x="222266" y="26506"/>
                    <a:pt x="220694" y="26889"/>
                    <a:pt x="219583" y="26199"/>
                  </a:cubicBezTo>
                  <a:cubicBezTo>
                    <a:pt x="211724" y="21407"/>
                    <a:pt x="224566" y="28959"/>
                    <a:pt x="217014" y="24052"/>
                  </a:cubicBezTo>
                  <a:cubicBezTo>
                    <a:pt x="213909" y="22059"/>
                    <a:pt x="210843" y="20066"/>
                    <a:pt x="207585" y="18379"/>
                  </a:cubicBezTo>
                  <a:cubicBezTo>
                    <a:pt x="201988" y="15543"/>
                    <a:pt x="195970" y="13703"/>
                    <a:pt x="190143" y="11058"/>
                  </a:cubicBezTo>
                  <a:cubicBezTo>
                    <a:pt x="187268" y="9716"/>
                    <a:pt x="185083" y="7301"/>
                    <a:pt x="181787" y="6266"/>
                  </a:cubicBezTo>
                  <a:cubicBezTo>
                    <a:pt x="179640" y="5576"/>
                    <a:pt x="178145" y="6918"/>
                    <a:pt x="176152" y="6841"/>
                  </a:cubicBezTo>
                  <a:cubicBezTo>
                    <a:pt x="172357" y="6688"/>
                    <a:pt x="183857" y="9639"/>
                    <a:pt x="175385" y="5653"/>
                  </a:cubicBezTo>
                  <a:cubicBezTo>
                    <a:pt x="169750" y="3008"/>
                    <a:pt x="162276" y="2356"/>
                    <a:pt x="155836" y="2050"/>
                  </a:cubicBezTo>
                  <a:cubicBezTo>
                    <a:pt x="154916" y="2011"/>
                    <a:pt x="144068" y="2548"/>
                    <a:pt x="149779" y="3200"/>
                  </a:cubicBezTo>
                  <a:cubicBezTo>
                    <a:pt x="145716" y="2740"/>
                    <a:pt x="142074" y="210"/>
                    <a:pt x="137781" y="18"/>
                  </a:cubicBezTo>
                  <a:cubicBezTo>
                    <a:pt x="130728" y="-250"/>
                    <a:pt x="124020" y="2548"/>
                    <a:pt x="117618" y="4848"/>
                  </a:cubicBezTo>
                  <a:cubicBezTo>
                    <a:pt x="108764" y="8029"/>
                    <a:pt x="123675" y="3315"/>
                    <a:pt x="115088" y="5653"/>
                  </a:cubicBezTo>
                  <a:cubicBezTo>
                    <a:pt x="114130" y="5921"/>
                    <a:pt x="111485" y="6419"/>
                    <a:pt x="111025" y="6458"/>
                  </a:cubicBezTo>
                  <a:cubicBezTo>
                    <a:pt x="109645" y="6573"/>
                    <a:pt x="103895" y="7454"/>
                    <a:pt x="109453" y="7109"/>
                  </a:cubicBezTo>
                  <a:cubicBezTo>
                    <a:pt x="107115" y="7263"/>
                    <a:pt x="104815" y="5768"/>
                    <a:pt x="102324" y="5921"/>
                  </a:cubicBezTo>
                  <a:cubicBezTo>
                    <a:pt x="89406" y="6688"/>
                    <a:pt x="76143" y="18226"/>
                    <a:pt x="67211" y="25126"/>
                  </a:cubicBezTo>
                  <a:cubicBezTo>
                    <a:pt x="60465" y="30339"/>
                    <a:pt x="73038" y="22634"/>
                    <a:pt x="64681" y="26199"/>
                  </a:cubicBezTo>
                  <a:cubicBezTo>
                    <a:pt x="62305" y="27196"/>
                    <a:pt x="60235" y="26851"/>
                    <a:pt x="57858" y="28384"/>
                  </a:cubicBezTo>
                  <a:cubicBezTo>
                    <a:pt x="55596" y="29802"/>
                    <a:pt x="54255" y="31834"/>
                    <a:pt x="52645" y="33904"/>
                  </a:cubicBezTo>
                  <a:cubicBezTo>
                    <a:pt x="47738" y="40190"/>
                    <a:pt x="61116" y="30224"/>
                    <a:pt x="53028" y="33290"/>
                  </a:cubicBezTo>
                  <a:cubicBezTo>
                    <a:pt x="47738" y="35284"/>
                    <a:pt x="45093" y="38350"/>
                    <a:pt x="42793" y="43487"/>
                  </a:cubicBezTo>
                  <a:cubicBezTo>
                    <a:pt x="38998" y="51843"/>
                    <a:pt x="48658" y="39079"/>
                    <a:pt x="44250" y="42145"/>
                  </a:cubicBezTo>
                  <a:cubicBezTo>
                    <a:pt x="42333" y="43449"/>
                    <a:pt x="40378" y="44675"/>
                    <a:pt x="38653" y="46247"/>
                  </a:cubicBezTo>
                  <a:cubicBezTo>
                    <a:pt x="34437" y="49965"/>
                    <a:pt x="33019" y="53262"/>
                    <a:pt x="30297" y="58053"/>
                  </a:cubicBezTo>
                  <a:cubicBezTo>
                    <a:pt x="36967" y="46285"/>
                    <a:pt x="26924" y="59433"/>
                    <a:pt x="24930" y="62691"/>
                  </a:cubicBezTo>
                  <a:cubicBezTo>
                    <a:pt x="24317" y="63726"/>
                    <a:pt x="24279" y="65758"/>
                    <a:pt x="24010" y="66908"/>
                  </a:cubicBezTo>
                  <a:cubicBezTo>
                    <a:pt x="22017" y="75609"/>
                    <a:pt x="29185" y="58858"/>
                    <a:pt x="22746" y="67406"/>
                  </a:cubicBezTo>
                  <a:cubicBezTo>
                    <a:pt x="19602" y="71585"/>
                    <a:pt x="18759" y="75648"/>
                    <a:pt x="17647" y="80669"/>
                  </a:cubicBezTo>
                  <a:cubicBezTo>
                    <a:pt x="19717" y="77488"/>
                    <a:pt x="21787" y="74268"/>
                    <a:pt x="23895" y="71086"/>
                  </a:cubicBezTo>
                  <a:cubicBezTo>
                    <a:pt x="15616" y="76146"/>
                    <a:pt x="12741" y="80746"/>
                    <a:pt x="9483" y="89639"/>
                  </a:cubicBezTo>
                  <a:cubicBezTo>
                    <a:pt x="9061" y="90827"/>
                    <a:pt x="7873" y="96347"/>
                    <a:pt x="9904" y="90559"/>
                  </a:cubicBezTo>
                  <a:cubicBezTo>
                    <a:pt x="9291" y="92322"/>
                    <a:pt x="7336" y="93434"/>
                    <a:pt x="6761" y="95312"/>
                  </a:cubicBezTo>
                  <a:cubicBezTo>
                    <a:pt x="5228" y="100411"/>
                    <a:pt x="5764" y="102941"/>
                    <a:pt x="6953" y="108115"/>
                  </a:cubicBezTo>
                  <a:cubicBezTo>
                    <a:pt x="8218" y="104704"/>
                    <a:pt x="9483" y="101292"/>
                    <a:pt x="10747" y="97881"/>
                  </a:cubicBezTo>
                  <a:cubicBezTo>
                    <a:pt x="3848" y="103707"/>
                    <a:pt x="3541" y="106965"/>
                    <a:pt x="1931" y="115284"/>
                  </a:cubicBezTo>
                  <a:cubicBezTo>
                    <a:pt x="1011" y="119922"/>
                    <a:pt x="2353" y="110914"/>
                    <a:pt x="1471" y="115514"/>
                  </a:cubicBezTo>
                  <a:cubicBezTo>
                    <a:pt x="1203" y="116894"/>
                    <a:pt x="206" y="118005"/>
                    <a:pt x="53" y="119462"/>
                  </a:cubicBezTo>
                  <a:cubicBezTo>
                    <a:pt x="-292" y="123218"/>
                    <a:pt x="1164" y="125863"/>
                    <a:pt x="1279" y="129352"/>
                  </a:cubicBezTo>
                  <a:cubicBezTo>
                    <a:pt x="1739" y="143841"/>
                    <a:pt x="-407" y="143918"/>
                    <a:pt x="1701" y="159213"/>
                  </a:cubicBezTo>
                  <a:cubicBezTo>
                    <a:pt x="2391" y="164349"/>
                    <a:pt x="2084" y="151968"/>
                    <a:pt x="1433" y="160976"/>
                  </a:cubicBezTo>
                  <a:cubicBezTo>
                    <a:pt x="1318" y="162432"/>
                    <a:pt x="398" y="163621"/>
                    <a:pt x="436" y="165154"/>
                  </a:cubicBezTo>
                  <a:cubicBezTo>
                    <a:pt x="513" y="167952"/>
                    <a:pt x="1241" y="170406"/>
                    <a:pt x="1778" y="173127"/>
                  </a:cubicBezTo>
                  <a:cubicBezTo>
                    <a:pt x="3081" y="179414"/>
                    <a:pt x="6301" y="183784"/>
                    <a:pt x="8448" y="189495"/>
                  </a:cubicBezTo>
                  <a:cubicBezTo>
                    <a:pt x="10019" y="193673"/>
                    <a:pt x="10057" y="198925"/>
                    <a:pt x="11821" y="203333"/>
                  </a:cubicBezTo>
                  <a:cubicBezTo>
                    <a:pt x="13967" y="208623"/>
                    <a:pt x="17034" y="212725"/>
                    <a:pt x="19947" y="217555"/>
                  </a:cubicBezTo>
                  <a:cubicBezTo>
                    <a:pt x="23129" y="222806"/>
                    <a:pt x="24624" y="226409"/>
                    <a:pt x="29569" y="230166"/>
                  </a:cubicBezTo>
                  <a:cubicBezTo>
                    <a:pt x="35319" y="234574"/>
                    <a:pt x="25850" y="224493"/>
                    <a:pt x="31025" y="233731"/>
                  </a:cubicBezTo>
                  <a:cubicBezTo>
                    <a:pt x="32635" y="236567"/>
                    <a:pt x="34284" y="238676"/>
                    <a:pt x="37120" y="240554"/>
                  </a:cubicBezTo>
                  <a:cubicBezTo>
                    <a:pt x="38845" y="241704"/>
                    <a:pt x="40378" y="241972"/>
                    <a:pt x="42065" y="242931"/>
                  </a:cubicBezTo>
                  <a:cubicBezTo>
                    <a:pt x="46742" y="245652"/>
                    <a:pt x="38768" y="236452"/>
                    <a:pt x="41682" y="241167"/>
                  </a:cubicBezTo>
                  <a:cubicBezTo>
                    <a:pt x="43560" y="244196"/>
                    <a:pt x="42985" y="246610"/>
                    <a:pt x="45745" y="249370"/>
                  </a:cubicBezTo>
                  <a:cubicBezTo>
                    <a:pt x="49617" y="253242"/>
                    <a:pt x="56631" y="254354"/>
                    <a:pt x="61346" y="257037"/>
                  </a:cubicBezTo>
                  <a:cubicBezTo>
                    <a:pt x="65908" y="259644"/>
                    <a:pt x="64988" y="261752"/>
                    <a:pt x="72156" y="266352"/>
                  </a:cubicBezTo>
                  <a:cubicBezTo>
                    <a:pt x="72999" y="266888"/>
                    <a:pt x="75951" y="266582"/>
                    <a:pt x="76488" y="266850"/>
                  </a:cubicBezTo>
                  <a:cubicBezTo>
                    <a:pt x="75184" y="266237"/>
                    <a:pt x="71773" y="265815"/>
                    <a:pt x="76641" y="267962"/>
                  </a:cubicBezTo>
                  <a:cubicBezTo>
                    <a:pt x="80436" y="269648"/>
                    <a:pt x="82122" y="270147"/>
                    <a:pt x="86262" y="271182"/>
                  </a:cubicBezTo>
                  <a:cubicBezTo>
                    <a:pt x="92894" y="272868"/>
                    <a:pt x="80666" y="267540"/>
                    <a:pt x="87911" y="273405"/>
                  </a:cubicBezTo>
                  <a:cubicBezTo>
                    <a:pt x="90364" y="275398"/>
                    <a:pt x="93354" y="275781"/>
                    <a:pt x="96229" y="276778"/>
                  </a:cubicBezTo>
                  <a:cubicBezTo>
                    <a:pt x="101902" y="278733"/>
                    <a:pt x="106502" y="279691"/>
                    <a:pt x="112597" y="279691"/>
                  </a:cubicBezTo>
                  <a:cubicBezTo>
                    <a:pt x="124096" y="279730"/>
                    <a:pt x="135443" y="283218"/>
                    <a:pt x="147058" y="282605"/>
                  </a:cubicBezTo>
                  <a:cubicBezTo>
                    <a:pt x="153881" y="282221"/>
                    <a:pt x="160397" y="279730"/>
                    <a:pt x="166990" y="277851"/>
                  </a:cubicBezTo>
                  <a:cubicBezTo>
                    <a:pt x="170249" y="276931"/>
                    <a:pt x="173124" y="276510"/>
                    <a:pt x="176382" y="275283"/>
                  </a:cubicBezTo>
                  <a:cubicBezTo>
                    <a:pt x="184202" y="272370"/>
                    <a:pt x="170210" y="273673"/>
                    <a:pt x="179793" y="276165"/>
                  </a:cubicBezTo>
                  <a:cubicBezTo>
                    <a:pt x="183167" y="277046"/>
                    <a:pt x="187882" y="274900"/>
                    <a:pt x="190028" y="272370"/>
                  </a:cubicBezTo>
                  <a:cubicBezTo>
                    <a:pt x="196928" y="264282"/>
                    <a:pt x="183167" y="275207"/>
                    <a:pt x="193823" y="271182"/>
                  </a:cubicBezTo>
                  <a:cubicBezTo>
                    <a:pt x="196085" y="270338"/>
                    <a:pt x="206703" y="262825"/>
                    <a:pt x="200761" y="266505"/>
                  </a:cubicBezTo>
                  <a:cubicBezTo>
                    <a:pt x="206741" y="262787"/>
                    <a:pt x="213449" y="260832"/>
                    <a:pt x="219391" y="257152"/>
                  </a:cubicBezTo>
                  <a:cubicBezTo>
                    <a:pt x="224604" y="253932"/>
                    <a:pt x="231964" y="247722"/>
                    <a:pt x="234456" y="241934"/>
                  </a:cubicBezTo>
                  <a:cubicBezTo>
                    <a:pt x="237215" y="235532"/>
                    <a:pt x="228706" y="244272"/>
                    <a:pt x="232731" y="243046"/>
                  </a:cubicBezTo>
                  <a:cubicBezTo>
                    <a:pt x="234494" y="242509"/>
                    <a:pt x="236909" y="242126"/>
                    <a:pt x="238365" y="240899"/>
                  </a:cubicBezTo>
                  <a:cubicBezTo>
                    <a:pt x="242889" y="236989"/>
                    <a:pt x="244077" y="233577"/>
                    <a:pt x="245534" y="227943"/>
                  </a:cubicBezTo>
                  <a:lnTo>
                    <a:pt x="237330" y="236146"/>
                  </a:lnTo>
                  <a:cubicBezTo>
                    <a:pt x="239439" y="235532"/>
                    <a:pt x="241585" y="234919"/>
                    <a:pt x="243694" y="234306"/>
                  </a:cubicBezTo>
                  <a:cubicBezTo>
                    <a:pt x="248064" y="233041"/>
                    <a:pt x="252203" y="228019"/>
                    <a:pt x="252548" y="223419"/>
                  </a:cubicBezTo>
                  <a:cubicBezTo>
                    <a:pt x="252663" y="221809"/>
                    <a:pt x="252778" y="220161"/>
                    <a:pt x="252932" y="218551"/>
                  </a:cubicBezTo>
                  <a:cubicBezTo>
                    <a:pt x="251475" y="221656"/>
                    <a:pt x="251667" y="221771"/>
                    <a:pt x="253545" y="218858"/>
                  </a:cubicBezTo>
                  <a:cubicBezTo>
                    <a:pt x="249559" y="222001"/>
                    <a:pt x="253238" y="220966"/>
                    <a:pt x="255653" y="219088"/>
                  </a:cubicBezTo>
                  <a:cubicBezTo>
                    <a:pt x="258490" y="216865"/>
                    <a:pt x="259487" y="215255"/>
                    <a:pt x="261250" y="212150"/>
                  </a:cubicBezTo>
                  <a:cubicBezTo>
                    <a:pt x="264585" y="206400"/>
                    <a:pt x="260483" y="211000"/>
                    <a:pt x="261288" y="209390"/>
                  </a:cubicBezTo>
                  <a:cubicBezTo>
                    <a:pt x="265926" y="200458"/>
                    <a:pt x="270795" y="193980"/>
                    <a:pt x="270833" y="183285"/>
                  </a:cubicBezTo>
                  <a:cubicBezTo>
                    <a:pt x="268763" y="186467"/>
                    <a:pt x="266655" y="189687"/>
                    <a:pt x="264585" y="192868"/>
                  </a:cubicBezTo>
                  <a:cubicBezTo>
                    <a:pt x="274858" y="184742"/>
                    <a:pt x="275510" y="178724"/>
                    <a:pt x="277848" y="166726"/>
                  </a:cubicBezTo>
                  <a:cubicBezTo>
                    <a:pt x="279573" y="157909"/>
                    <a:pt x="280416" y="149514"/>
                    <a:pt x="281451" y="140583"/>
                  </a:cubicBezTo>
                  <a:cubicBezTo>
                    <a:pt x="283099" y="126208"/>
                    <a:pt x="262132" y="131115"/>
                    <a:pt x="260752" y="142883"/>
                  </a:cubicBezTo>
                  <a:close/>
                </a:path>
              </a:pathLst>
            </a:custGeom>
            <a:solidFill>
              <a:srgbClr val="1E1E23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noProof="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28E4D66-0FA1-5283-0233-19D2FE032BFD}"/>
                </a:ext>
              </a:extLst>
            </p:cNvPr>
            <p:cNvSpPr/>
            <p:nvPr/>
          </p:nvSpPr>
          <p:spPr>
            <a:xfrm>
              <a:off x="1047736" y="4872007"/>
              <a:ext cx="76010" cy="101087"/>
            </a:xfrm>
            <a:custGeom>
              <a:avLst/>
              <a:gdLst>
                <a:gd name="connsiteX0" fmla="*/ 75642 w 76010"/>
                <a:gd name="connsiteY0" fmla="*/ 84132 h 101087"/>
                <a:gd name="connsiteX1" fmla="*/ 49231 w 76010"/>
                <a:gd name="connsiteY1" fmla="*/ 50629 h 101087"/>
                <a:gd name="connsiteX2" fmla="*/ 53409 w 76010"/>
                <a:gd name="connsiteY2" fmla="*/ 56456 h 101087"/>
                <a:gd name="connsiteX3" fmla="*/ 43098 w 76010"/>
                <a:gd name="connsiteY3" fmla="*/ 41736 h 101087"/>
                <a:gd name="connsiteX4" fmla="*/ 47276 w 76010"/>
                <a:gd name="connsiteY4" fmla="*/ 47563 h 101087"/>
                <a:gd name="connsiteX5" fmla="*/ 30640 w 76010"/>
                <a:gd name="connsiteY5" fmla="*/ 24026 h 101087"/>
                <a:gd name="connsiteX6" fmla="*/ 34818 w 76010"/>
                <a:gd name="connsiteY6" fmla="*/ 29853 h 101087"/>
                <a:gd name="connsiteX7" fmla="*/ 18182 w 76010"/>
                <a:gd name="connsiteY7" fmla="*/ 6279 h 101087"/>
                <a:gd name="connsiteX8" fmla="*/ 22360 w 76010"/>
                <a:gd name="connsiteY8" fmla="*/ 12105 h 101087"/>
                <a:gd name="connsiteX9" fmla="*/ 20903 w 76010"/>
                <a:gd name="connsiteY9" fmla="*/ 6470 h 101087"/>
                <a:gd name="connsiteX10" fmla="*/ 281 w 76010"/>
                <a:gd name="connsiteY10" fmla="*/ 13945 h 101087"/>
                <a:gd name="connsiteX11" fmla="*/ 3194 w 76010"/>
                <a:gd name="connsiteY11" fmla="*/ 22953 h 101087"/>
                <a:gd name="connsiteX12" fmla="*/ 9327 w 76010"/>
                <a:gd name="connsiteY12" fmla="*/ 26710 h 101087"/>
                <a:gd name="connsiteX13" fmla="*/ 12777 w 76010"/>
                <a:gd name="connsiteY13" fmla="*/ 32728 h 101087"/>
                <a:gd name="connsiteX14" fmla="*/ 13467 w 76010"/>
                <a:gd name="connsiteY14" fmla="*/ 32920 h 101087"/>
                <a:gd name="connsiteX15" fmla="*/ 14540 w 76010"/>
                <a:gd name="connsiteY15" fmla="*/ 38516 h 101087"/>
                <a:gd name="connsiteX16" fmla="*/ 25848 w 76010"/>
                <a:gd name="connsiteY16" fmla="*/ 50169 h 101087"/>
                <a:gd name="connsiteX17" fmla="*/ 27343 w 76010"/>
                <a:gd name="connsiteY17" fmla="*/ 57414 h 101087"/>
                <a:gd name="connsiteX18" fmla="*/ 35930 w 76010"/>
                <a:gd name="connsiteY18" fmla="*/ 63892 h 101087"/>
                <a:gd name="connsiteX19" fmla="*/ 31752 w 76010"/>
                <a:gd name="connsiteY19" fmla="*/ 58066 h 101087"/>
                <a:gd name="connsiteX20" fmla="*/ 37693 w 76010"/>
                <a:gd name="connsiteY20" fmla="*/ 70102 h 101087"/>
                <a:gd name="connsiteX21" fmla="*/ 41335 w 76010"/>
                <a:gd name="connsiteY21" fmla="*/ 72287 h 101087"/>
                <a:gd name="connsiteX22" fmla="*/ 44133 w 76010"/>
                <a:gd name="connsiteY22" fmla="*/ 76887 h 101087"/>
                <a:gd name="connsiteX23" fmla="*/ 56438 w 76010"/>
                <a:gd name="connsiteY23" fmla="*/ 96360 h 101087"/>
                <a:gd name="connsiteX24" fmla="*/ 75565 w 76010"/>
                <a:gd name="connsiteY24" fmla="*/ 84132 h 101087"/>
                <a:gd name="connsiteX25" fmla="*/ 75565 w 76010"/>
                <a:gd name="connsiteY25" fmla="*/ 84132 h 10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010" h="101087">
                  <a:moveTo>
                    <a:pt x="75642" y="84132"/>
                  </a:moveTo>
                  <a:cubicBezTo>
                    <a:pt x="72116" y="73054"/>
                    <a:pt x="59734" y="55229"/>
                    <a:pt x="49231" y="50629"/>
                  </a:cubicBezTo>
                  <a:cubicBezTo>
                    <a:pt x="50611" y="52584"/>
                    <a:pt x="52029" y="54501"/>
                    <a:pt x="53409" y="56456"/>
                  </a:cubicBezTo>
                  <a:cubicBezTo>
                    <a:pt x="52029" y="48406"/>
                    <a:pt x="49998" y="45799"/>
                    <a:pt x="43098" y="41736"/>
                  </a:cubicBezTo>
                  <a:lnTo>
                    <a:pt x="47276" y="47563"/>
                  </a:lnTo>
                  <a:cubicBezTo>
                    <a:pt x="46011" y="36523"/>
                    <a:pt x="40376" y="29201"/>
                    <a:pt x="30640" y="24026"/>
                  </a:cubicBezTo>
                  <a:cubicBezTo>
                    <a:pt x="32020" y="25981"/>
                    <a:pt x="33438" y="27898"/>
                    <a:pt x="34818" y="29853"/>
                  </a:cubicBezTo>
                  <a:cubicBezTo>
                    <a:pt x="33170" y="19580"/>
                    <a:pt x="27497" y="10917"/>
                    <a:pt x="18182" y="6279"/>
                  </a:cubicBezTo>
                  <a:lnTo>
                    <a:pt x="22360" y="12105"/>
                  </a:lnTo>
                  <a:cubicBezTo>
                    <a:pt x="21862" y="10227"/>
                    <a:pt x="21402" y="8348"/>
                    <a:pt x="20903" y="6470"/>
                  </a:cubicBezTo>
                  <a:cubicBezTo>
                    <a:pt x="17492" y="-6793"/>
                    <a:pt x="-2594" y="2675"/>
                    <a:pt x="281" y="13945"/>
                  </a:cubicBezTo>
                  <a:cubicBezTo>
                    <a:pt x="1009" y="16820"/>
                    <a:pt x="1354" y="20538"/>
                    <a:pt x="3194" y="22953"/>
                  </a:cubicBezTo>
                  <a:cubicBezTo>
                    <a:pt x="4459" y="24640"/>
                    <a:pt x="10324" y="27630"/>
                    <a:pt x="9327" y="26710"/>
                  </a:cubicBezTo>
                  <a:cubicBezTo>
                    <a:pt x="7717" y="25176"/>
                    <a:pt x="12202" y="31616"/>
                    <a:pt x="12777" y="32728"/>
                  </a:cubicBezTo>
                  <a:cubicBezTo>
                    <a:pt x="13812" y="34683"/>
                    <a:pt x="14502" y="35450"/>
                    <a:pt x="13467" y="32920"/>
                  </a:cubicBezTo>
                  <a:cubicBezTo>
                    <a:pt x="14157" y="34645"/>
                    <a:pt x="13659" y="36791"/>
                    <a:pt x="14540" y="38516"/>
                  </a:cubicBezTo>
                  <a:cubicBezTo>
                    <a:pt x="17185" y="43729"/>
                    <a:pt x="23165" y="44688"/>
                    <a:pt x="25848" y="50169"/>
                  </a:cubicBezTo>
                  <a:cubicBezTo>
                    <a:pt x="26922" y="52354"/>
                    <a:pt x="26040" y="55229"/>
                    <a:pt x="27343" y="57414"/>
                  </a:cubicBezTo>
                  <a:cubicBezTo>
                    <a:pt x="29145" y="60557"/>
                    <a:pt x="32901" y="62129"/>
                    <a:pt x="35930" y="63892"/>
                  </a:cubicBezTo>
                  <a:lnTo>
                    <a:pt x="31752" y="58066"/>
                  </a:lnTo>
                  <a:cubicBezTo>
                    <a:pt x="32825" y="64199"/>
                    <a:pt x="33170" y="66039"/>
                    <a:pt x="37693" y="70102"/>
                  </a:cubicBezTo>
                  <a:cubicBezTo>
                    <a:pt x="43443" y="75315"/>
                    <a:pt x="37501" y="67457"/>
                    <a:pt x="41335" y="72287"/>
                  </a:cubicBezTo>
                  <a:cubicBezTo>
                    <a:pt x="42408" y="73667"/>
                    <a:pt x="43213" y="75469"/>
                    <a:pt x="44133" y="76887"/>
                  </a:cubicBezTo>
                  <a:cubicBezTo>
                    <a:pt x="48426" y="83403"/>
                    <a:pt x="54099" y="89038"/>
                    <a:pt x="56438" y="96360"/>
                  </a:cubicBezTo>
                  <a:cubicBezTo>
                    <a:pt x="60232" y="108281"/>
                    <a:pt x="79130" y="95210"/>
                    <a:pt x="75565" y="84132"/>
                  </a:cubicBezTo>
                  <a:lnTo>
                    <a:pt x="75565" y="84132"/>
                  </a:lnTo>
                  <a:close/>
                </a:path>
              </a:pathLst>
            </a:custGeom>
            <a:solidFill>
              <a:srgbClr val="1E1E23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noProof="0" dirty="0"/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3B0CF737-312B-D408-C1FF-7F8B00523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69739" y="4401157"/>
              <a:ext cx="635496" cy="746155"/>
            </a:xfrm>
            <a:prstGeom prst="rect">
              <a:avLst/>
            </a:prstGeom>
          </p:spPr>
        </p:pic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1BD8C7D-6F93-FE41-8EC3-21F013F46943}"/>
                </a:ext>
              </a:extLst>
            </p:cNvPr>
            <p:cNvSpPr/>
            <p:nvPr/>
          </p:nvSpPr>
          <p:spPr>
            <a:xfrm>
              <a:off x="1105851" y="5014815"/>
              <a:ext cx="232899" cy="237980"/>
            </a:xfrm>
            <a:custGeom>
              <a:avLst/>
              <a:gdLst>
                <a:gd name="connsiteX0" fmla="*/ 205181 w 232899"/>
                <a:gd name="connsiteY0" fmla="*/ 149936 h 237980"/>
                <a:gd name="connsiteX1" fmla="*/ 208171 w 232899"/>
                <a:gd name="connsiteY1" fmla="*/ 153808 h 237980"/>
                <a:gd name="connsiteX2" fmla="*/ 210088 w 232899"/>
                <a:gd name="connsiteY2" fmla="*/ 162049 h 237980"/>
                <a:gd name="connsiteX3" fmla="*/ 213883 w 232899"/>
                <a:gd name="connsiteY3" fmla="*/ 151814 h 237980"/>
                <a:gd name="connsiteX4" fmla="*/ 212809 w 232899"/>
                <a:gd name="connsiteY4" fmla="*/ 154306 h 237980"/>
                <a:gd name="connsiteX5" fmla="*/ 206906 w 232899"/>
                <a:gd name="connsiteY5" fmla="*/ 156798 h 237980"/>
                <a:gd name="connsiteX6" fmla="*/ 203955 w 232899"/>
                <a:gd name="connsiteY6" fmla="*/ 157833 h 237980"/>
                <a:gd name="connsiteX7" fmla="*/ 206025 w 232899"/>
                <a:gd name="connsiteY7" fmla="*/ 156874 h 237980"/>
                <a:gd name="connsiteX8" fmla="*/ 200888 w 232899"/>
                <a:gd name="connsiteY8" fmla="*/ 154843 h 237980"/>
                <a:gd name="connsiteX9" fmla="*/ 188353 w 232899"/>
                <a:gd name="connsiteY9" fmla="*/ 158714 h 237980"/>
                <a:gd name="connsiteX10" fmla="*/ 179077 w 232899"/>
                <a:gd name="connsiteY10" fmla="*/ 162088 h 237980"/>
                <a:gd name="connsiteX11" fmla="*/ 171832 w 232899"/>
                <a:gd name="connsiteY11" fmla="*/ 173779 h 237980"/>
                <a:gd name="connsiteX12" fmla="*/ 171947 w 232899"/>
                <a:gd name="connsiteY12" fmla="*/ 179146 h 237980"/>
                <a:gd name="connsiteX13" fmla="*/ 169954 w 232899"/>
                <a:gd name="connsiteY13" fmla="*/ 179376 h 237980"/>
                <a:gd name="connsiteX14" fmla="*/ 174745 w 232899"/>
                <a:gd name="connsiteY14" fmla="*/ 206093 h 237980"/>
                <a:gd name="connsiteX15" fmla="*/ 175895 w 232899"/>
                <a:gd name="connsiteY15" fmla="*/ 195858 h 237980"/>
                <a:gd name="connsiteX16" fmla="*/ 172522 w 232899"/>
                <a:gd name="connsiteY16" fmla="*/ 201685 h 237980"/>
                <a:gd name="connsiteX17" fmla="*/ 173749 w 232899"/>
                <a:gd name="connsiteY17" fmla="*/ 201838 h 237980"/>
                <a:gd name="connsiteX18" fmla="*/ 166619 w 232899"/>
                <a:gd name="connsiteY18" fmla="*/ 202643 h 237980"/>
                <a:gd name="connsiteX19" fmla="*/ 167616 w 232899"/>
                <a:gd name="connsiteY19" fmla="*/ 199653 h 237980"/>
                <a:gd name="connsiteX20" fmla="*/ 144539 w 232899"/>
                <a:gd name="connsiteY20" fmla="*/ 189649 h 237980"/>
                <a:gd name="connsiteX21" fmla="*/ 130011 w 232899"/>
                <a:gd name="connsiteY21" fmla="*/ 195092 h 237980"/>
                <a:gd name="connsiteX22" fmla="*/ 131545 w 232899"/>
                <a:gd name="connsiteY22" fmla="*/ 195015 h 237980"/>
                <a:gd name="connsiteX23" fmla="*/ 125412 w 232899"/>
                <a:gd name="connsiteY23" fmla="*/ 198082 h 237980"/>
                <a:gd name="connsiteX24" fmla="*/ 118243 w 232899"/>
                <a:gd name="connsiteY24" fmla="*/ 211038 h 237980"/>
                <a:gd name="connsiteX25" fmla="*/ 117477 w 232899"/>
                <a:gd name="connsiteY25" fmla="*/ 216596 h 237980"/>
                <a:gd name="connsiteX26" fmla="*/ 116097 w 232899"/>
                <a:gd name="connsiteY26" fmla="*/ 218398 h 237980"/>
                <a:gd name="connsiteX27" fmla="*/ 115637 w 232899"/>
                <a:gd name="connsiteY27" fmla="*/ 216788 h 237980"/>
                <a:gd name="connsiteX28" fmla="*/ 109312 w 232899"/>
                <a:gd name="connsiteY28" fmla="*/ 218781 h 237980"/>
                <a:gd name="connsiteX29" fmla="*/ 118972 w 232899"/>
                <a:gd name="connsiteY29" fmla="*/ 220353 h 237980"/>
                <a:gd name="connsiteX30" fmla="*/ 110002 w 232899"/>
                <a:gd name="connsiteY30" fmla="*/ 214296 h 237980"/>
                <a:gd name="connsiteX31" fmla="*/ 106705 w 232899"/>
                <a:gd name="connsiteY31" fmla="*/ 210770 h 237980"/>
                <a:gd name="connsiteX32" fmla="*/ 99959 w 232899"/>
                <a:gd name="connsiteY32" fmla="*/ 191029 h 237980"/>
                <a:gd name="connsiteX33" fmla="*/ 60208 w 232899"/>
                <a:gd name="connsiteY33" fmla="*/ 198733 h 237980"/>
                <a:gd name="connsiteX34" fmla="*/ 70443 w 232899"/>
                <a:gd name="connsiteY34" fmla="*/ 194938 h 237980"/>
                <a:gd name="connsiteX35" fmla="*/ 57985 w 232899"/>
                <a:gd name="connsiteY35" fmla="*/ 194747 h 237980"/>
                <a:gd name="connsiteX36" fmla="*/ 50395 w 232899"/>
                <a:gd name="connsiteY36" fmla="*/ 194057 h 237980"/>
                <a:gd name="connsiteX37" fmla="*/ 56950 w 232899"/>
                <a:gd name="connsiteY37" fmla="*/ 200612 h 237980"/>
                <a:gd name="connsiteX38" fmla="*/ 49667 w 232899"/>
                <a:gd name="connsiteY38" fmla="*/ 183745 h 237980"/>
                <a:gd name="connsiteX39" fmla="*/ 51238 w 232899"/>
                <a:gd name="connsiteY39" fmla="*/ 193405 h 237980"/>
                <a:gd name="connsiteX40" fmla="*/ 53845 w 232899"/>
                <a:gd name="connsiteY40" fmla="*/ 183822 h 237980"/>
                <a:gd name="connsiteX41" fmla="*/ 54842 w 232899"/>
                <a:gd name="connsiteY41" fmla="*/ 178992 h 237980"/>
                <a:gd name="connsiteX42" fmla="*/ 56566 w 232899"/>
                <a:gd name="connsiteY42" fmla="*/ 177612 h 237980"/>
                <a:gd name="connsiteX43" fmla="*/ 56375 w 232899"/>
                <a:gd name="connsiteY43" fmla="*/ 157296 h 237980"/>
                <a:gd name="connsiteX44" fmla="*/ 20036 w 232899"/>
                <a:gd name="connsiteY44" fmla="*/ 145566 h 237980"/>
                <a:gd name="connsiteX45" fmla="*/ 28469 w 232899"/>
                <a:gd name="connsiteY45" fmla="*/ 149821 h 237980"/>
                <a:gd name="connsiteX46" fmla="*/ 23064 w 232899"/>
                <a:gd name="connsiteY46" fmla="*/ 141925 h 237980"/>
                <a:gd name="connsiteX47" fmla="*/ 20496 w 232899"/>
                <a:gd name="connsiteY47" fmla="*/ 135983 h 237980"/>
                <a:gd name="connsiteX48" fmla="*/ 16701 w 232899"/>
                <a:gd name="connsiteY48" fmla="*/ 146218 h 237980"/>
                <a:gd name="connsiteX49" fmla="*/ 22834 w 232899"/>
                <a:gd name="connsiteY49" fmla="*/ 138858 h 237980"/>
                <a:gd name="connsiteX50" fmla="*/ 20266 w 232899"/>
                <a:gd name="connsiteY50" fmla="*/ 138398 h 237980"/>
                <a:gd name="connsiteX51" fmla="*/ 35522 w 232899"/>
                <a:gd name="connsiteY51" fmla="*/ 129198 h 237980"/>
                <a:gd name="connsiteX52" fmla="*/ 41195 w 232899"/>
                <a:gd name="connsiteY52" fmla="*/ 99529 h 237980"/>
                <a:gd name="connsiteX53" fmla="*/ 34640 w 232899"/>
                <a:gd name="connsiteY53" fmla="*/ 92974 h 237980"/>
                <a:gd name="connsiteX54" fmla="*/ 30079 w 232899"/>
                <a:gd name="connsiteY54" fmla="*/ 89064 h 237980"/>
                <a:gd name="connsiteX55" fmla="*/ 25249 w 232899"/>
                <a:gd name="connsiteY55" fmla="*/ 85691 h 237980"/>
                <a:gd name="connsiteX56" fmla="*/ 25019 w 232899"/>
                <a:gd name="connsiteY56" fmla="*/ 81781 h 237980"/>
                <a:gd name="connsiteX57" fmla="*/ 31765 w 232899"/>
                <a:gd name="connsiteY57" fmla="*/ 73003 h 237980"/>
                <a:gd name="connsiteX58" fmla="*/ 19576 w 232899"/>
                <a:gd name="connsiteY58" fmla="*/ 79213 h 237980"/>
                <a:gd name="connsiteX59" fmla="*/ 59135 w 232899"/>
                <a:gd name="connsiteY59" fmla="*/ 70281 h 237980"/>
                <a:gd name="connsiteX60" fmla="*/ 60170 w 232899"/>
                <a:gd name="connsiteY60" fmla="*/ 30416 h 237980"/>
                <a:gd name="connsiteX61" fmla="*/ 57103 w 232899"/>
                <a:gd name="connsiteY61" fmla="*/ 43027 h 237980"/>
                <a:gd name="connsiteX62" fmla="*/ 63926 w 232899"/>
                <a:gd name="connsiteY62" fmla="*/ 34441 h 237980"/>
                <a:gd name="connsiteX63" fmla="*/ 64501 w 232899"/>
                <a:gd name="connsiteY63" fmla="*/ 33137 h 237980"/>
                <a:gd name="connsiteX64" fmla="*/ 64808 w 232899"/>
                <a:gd name="connsiteY64" fmla="*/ 33406 h 237980"/>
                <a:gd name="connsiteX65" fmla="*/ 61435 w 232899"/>
                <a:gd name="connsiteY65" fmla="*/ 33751 h 237980"/>
                <a:gd name="connsiteX66" fmla="*/ 64578 w 232899"/>
                <a:gd name="connsiteY66" fmla="*/ 34019 h 237980"/>
                <a:gd name="connsiteX67" fmla="*/ 80716 w 232899"/>
                <a:gd name="connsiteY67" fmla="*/ 45710 h 237980"/>
                <a:gd name="connsiteX68" fmla="*/ 115713 w 232899"/>
                <a:gd name="connsiteY68" fmla="*/ 28116 h 237980"/>
                <a:gd name="connsiteX69" fmla="*/ 116787 w 232899"/>
                <a:gd name="connsiteY69" fmla="*/ 21178 h 237980"/>
                <a:gd name="connsiteX70" fmla="*/ 116863 w 232899"/>
                <a:gd name="connsiteY70" fmla="*/ 20794 h 237980"/>
                <a:gd name="connsiteX71" fmla="*/ 117132 w 232899"/>
                <a:gd name="connsiteY71" fmla="*/ 19913 h 237980"/>
                <a:gd name="connsiteX72" fmla="*/ 117630 w 232899"/>
                <a:gd name="connsiteY72" fmla="*/ 20833 h 237980"/>
                <a:gd name="connsiteX73" fmla="*/ 120620 w 232899"/>
                <a:gd name="connsiteY73" fmla="*/ 21331 h 237980"/>
                <a:gd name="connsiteX74" fmla="*/ 123687 w 232899"/>
                <a:gd name="connsiteY74" fmla="*/ 22596 h 237980"/>
                <a:gd name="connsiteX75" fmla="*/ 128440 w 232899"/>
                <a:gd name="connsiteY75" fmla="*/ 26314 h 237980"/>
                <a:gd name="connsiteX76" fmla="*/ 133653 w 232899"/>
                <a:gd name="connsiteY76" fmla="*/ 44675 h 237980"/>
                <a:gd name="connsiteX77" fmla="*/ 151401 w 232899"/>
                <a:gd name="connsiteY77" fmla="*/ 49927 h 237980"/>
                <a:gd name="connsiteX78" fmla="*/ 164012 w 232899"/>
                <a:gd name="connsiteY78" fmla="*/ 46860 h 237980"/>
                <a:gd name="connsiteX79" fmla="*/ 169187 w 232899"/>
                <a:gd name="connsiteY79" fmla="*/ 43679 h 237980"/>
                <a:gd name="connsiteX80" fmla="*/ 173710 w 232899"/>
                <a:gd name="connsiteY80" fmla="*/ 41532 h 237980"/>
                <a:gd name="connsiteX81" fmla="*/ 171985 w 232899"/>
                <a:gd name="connsiteY81" fmla="*/ 40804 h 237980"/>
                <a:gd name="connsiteX82" fmla="*/ 179575 w 232899"/>
                <a:gd name="connsiteY82" fmla="*/ 41340 h 237980"/>
                <a:gd name="connsiteX83" fmla="*/ 183294 w 232899"/>
                <a:gd name="connsiteY83" fmla="*/ 50464 h 237980"/>
                <a:gd name="connsiteX84" fmla="*/ 184443 w 232899"/>
                <a:gd name="connsiteY84" fmla="*/ 40229 h 237980"/>
                <a:gd name="connsiteX85" fmla="*/ 178732 w 232899"/>
                <a:gd name="connsiteY85" fmla="*/ 51192 h 237980"/>
                <a:gd name="connsiteX86" fmla="*/ 178464 w 232899"/>
                <a:gd name="connsiteY86" fmla="*/ 55485 h 237980"/>
                <a:gd name="connsiteX87" fmla="*/ 178579 w 232899"/>
                <a:gd name="connsiteY87" fmla="*/ 56597 h 237980"/>
                <a:gd name="connsiteX88" fmla="*/ 179307 w 232899"/>
                <a:gd name="connsiteY88" fmla="*/ 77871 h 237980"/>
                <a:gd name="connsiteX89" fmla="*/ 196863 w 232899"/>
                <a:gd name="connsiteY89" fmla="*/ 90559 h 237980"/>
                <a:gd name="connsiteX90" fmla="*/ 207635 w 232899"/>
                <a:gd name="connsiteY90" fmla="*/ 88374 h 237980"/>
                <a:gd name="connsiteX91" fmla="*/ 210126 w 232899"/>
                <a:gd name="connsiteY91" fmla="*/ 89103 h 237980"/>
                <a:gd name="connsiteX92" fmla="*/ 210970 w 232899"/>
                <a:gd name="connsiteY92" fmla="*/ 91556 h 237980"/>
                <a:gd name="connsiteX93" fmla="*/ 208171 w 232899"/>
                <a:gd name="connsiteY93" fmla="*/ 99874 h 237980"/>
                <a:gd name="connsiteX94" fmla="*/ 193988 w 232899"/>
                <a:gd name="connsiteY94" fmla="*/ 113137 h 237980"/>
                <a:gd name="connsiteX95" fmla="*/ 192685 w 232899"/>
                <a:gd name="connsiteY95" fmla="*/ 135217 h 237980"/>
                <a:gd name="connsiteX96" fmla="*/ 198665 w 232899"/>
                <a:gd name="connsiteY96" fmla="*/ 142845 h 237980"/>
                <a:gd name="connsiteX97" fmla="*/ 199700 w 232899"/>
                <a:gd name="connsiteY97" fmla="*/ 142001 h 237980"/>
                <a:gd name="connsiteX98" fmla="*/ 203725 w 232899"/>
                <a:gd name="connsiteY98" fmla="*/ 147828 h 237980"/>
                <a:gd name="connsiteX99" fmla="*/ 222853 w 232899"/>
                <a:gd name="connsiteY99" fmla="*/ 135600 h 237980"/>
                <a:gd name="connsiteX100" fmla="*/ 217371 w 232899"/>
                <a:gd name="connsiteY100" fmla="*/ 127665 h 237980"/>
                <a:gd name="connsiteX101" fmla="*/ 212618 w 232899"/>
                <a:gd name="connsiteY101" fmla="*/ 125327 h 237980"/>
                <a:gd name="connsiteX102" fmla="*/ 211200 w 232899"/>
                <a:gd name="connsiteY102" fmla="*/ 120765 h 237980"/>
                <a:gd name="connsiteX103" fmla="*/ 210855 w 232899"/>
                <a:gd name="connsiteY103" fmla="*/ 120382 h 237980"/>
                <a:gd name="connsiteX104" fmla="*/ 213576 w 232899"/>
                <a:gd name="connsiteY104" fmla="*/ 118695 h 237980"/>
                <a:gd name="connsiteX105" fmla="*/ 232512 w 232899"/>
                <a:gd name="connsiteY105" fmla="*/ 85269 h 237980"/>
                <a:gd name="connsiteX106" fmla="*/ 200351 w 232899"/>
                <a:gd name="connsiteY106" fmla="*/ 70166 h 237980"/>
                <a:gd name="connsiteX107" fmla="*/ 199355 w 232899"/>
                <a:gd name="connsiteY107" fmla="*/ 66103 h 237980"/>
                <a:gd name="connsiteX108" fmla="*/ 196557 w 232899"/>
                <a:gd name="connsiteY108" fmla="*/ 62577 h 237980"/>
                <a:gd name="connsiteX109" fmla="*/ 195445 w 232899"/>
                <a:gd name="connsiteY109" fmla="*/ 64838 h 237980"/>
                <a:gd name="connsiteX110" fmla="*/ 198971 w 232899"/>
                <a:gd name="connsiteY110" fmla="*/ 56175 h 237980"/>
                <a:gd name="connsiteX111" fmla="*/ 198933 w 232899"/>
                <a:gd name="connsiteY111" fmla="*/ 51460 h 237980"/>
                <a:gd name="connsiteX112" fmla="*/ 201310 w 232899"/>
                <a:gd name="connsiteY112" fmla="*/ 48470 h 237980"/>
                <a:gd name="connsiteX113" fmla="*/ 202460 w 232899"/>
                <a:gd name="connsiteY113" fmla="*/ 38235 h 237980"/>
                <a:gd name="connsiteX114" fmla="*/ 178694 w 232899"/>
                <a:gd name="connsiteY114" fmla="*/ 20104 h 237980"/>
                <a:gd name="connsiteX115" fmla="*/ 151018 w 232899"/>
                <a:gd name="connsiteY115" fmla="*/ 33866 h 237980"/>
                <a:gd name="connsiteX116" fmla="*/ 163629 w 232899"/>
                <a:gd name="connsiteY116" fmla="*/ 30799 h 237980"/>
                <a:gd name="connsiteX117" fmla="*/ 147568 w 232899"/>
                <a:gd name="connsiteY117" fmla="*/ 27656 h 237980"/>
                <a:gd name="connsiteX118" fmla="*/ 149944 w 232899"/>
                <a:gd name="connsiteY118" fmla="*/ 28077 h 237980"/>
                <a:gd name="connsiteX119" fmla="*/ 149254 w 232899"/>
                <a:gd name="connsiteY119" fmla="*/ 20219 h 237980"/>
                <a:gd name="connsiteX120" fmla="*/ 128056 w 232899"/>
                <a:gd name="connsiteY120" fmla="*/ 708 h 237980"/>
                <a:gd name="connsiteX121" fmla="*/ 98847 w 232899"/>
                <a:gd name="connsiteY121" fmla="*/ 14278 h 237980"/>
                <a:gd name="connsiteX122" fmla="*/ 96739 w 232899"/>
                <a:gd name="connsiteY122" fmla="*/ 20833 h 237980"/>
                <a:gd name="connsiteX123" fmla="*/ 94937 w 232899"/>
                <a:gd name="connsiteY123" fmla="*/ 26736 h 237980"/>
                <a:gd name="connsiteX124" fmla="*/ 97544 w 232899"/>
                <a:gd name="connsiteY124" fmla="*/ 25892 h 237980"/>
                <a:gd name="connsiteX125" fmla="*/ 95129 w 232899"/>
                <a:gd name="connsiteY125" fmla="*/ 27847 h 237980"/>
                <a:gd name="connsiteX126" fmla="*/ 68833 w 232899"/>
                <a:gd name="connsiteY126" fmla="*/ 13166 h 237980"/>
                <a:gd name="connsiteX127" fmla="*/ 42115 w 232899"/>
                <a:gd name="connsiteY127" fmla="*/ 32447 h 237980"/>
                <a:gd name="connsiteX128" fmla="*/ 43725 w 232899"/>
                <a:gd name="connsiteY128" fmla="*/ 62998 h 237980"/>
                <a:gd name="connsiteX129" fmla="*/ 42575 w 232899"/>
                <a:gd name="connsiteY129" fmla="*/ 61465 h 237980"/>
                <a:gd name="connsiteX130" fmla="*/ 44300 w 232899"/>
                <a:gd name="connsiteY130" fmla="*/ 58858 h 237980"/>
                <a:gd name="connsiteX131" fmla="*/ 27012 w 232899"/>
                <a:gd name="connsiteY131" fmla="*/ 58628 h 237980"/>
                <a:gd name="connsiteX132" fmla="*/ 14822 w 232899"/>
                <a:gd name="connsiteY132" fmla="*/ 64838 h 237980"/>
                <a:gd name="connsiteX133" fmla="*/ 4779 w 232899"/>
                <a:gd name="connsiteY133" fmla="*/ 94048 h 237980"/>
                <a:gd name="connsiteX134" fmla="*/ 27051 w 232899"/>
                <a:gd name="connsiteY134" fmla="*/ 113674 h 237980"/>
                <a:gd name="connsiteX135" fmla="*/ 20496 w 232899"/>
                <a:gd name="connsiteY135" fmla="*/ 107119 h 237980"/>
                <a:gd name="connsiteX136" fmla="*/ 20496 w 232899"/>
                <a:gd name="connsiteY136" fmla="*/ 118005 h 237980"/>
                <a:gd name="connsiteX137" fmla="*/ 14631 w 232899"/>
                <a:gd name="connsiteY137" fmla="*/ 120190 h 237980"/>
                <a:gd name="connsiteX138" fmla="*/ 6658 w 232899"/>
                <a:gd name="connsiteY138" fmla="*/ 129275 h 237980"/>
                <a:gd name="connsiteX139" fmla="*/ 716 w 232899"/>
                <a:gd name="connsiteY139" fmla="*/ 148250 h 237980"/>
                <a:gd name="connsiteX140" fmla="*/ 11641 w 232899"/>
                <a:gd name="connsiteY140" fmla="*/ 164886 h 237980"/>
                <a:gd name="connsiteX141" fmla="*/ 30654 w 232899"/>
                <a:gd name="connsiteY141" fmla="*/ 167952 h 237980"/>
                <a:gd name="connsiteX142" fmla="*/ 36672 w 232899"/>
                <a:gd name="connsiteY142" fmla="*/ 171747 h 237980"/>
                <a:gd name="connsiteX143" fmla="*/ 36749 w 232899"/>
                <a:gd name="connsiteY143" fmla="*/ 168604 h 237980"/>
                <a:gd name="connsiteX144" fmla="*/ 37860 w 232899"/>
                <a:gd name="connsiteY144" fmla="*/ 171901 h 237980"/>
                <a:gd name="connsiteX145" fmla="*/ 31957 w 232899"/>
                <a:gd name="connsiteY145" fmla="*/ 189725 h 237980"/>
                <a:gd name="connsiteX146" fmla="*/ 36250 w 232899"/>
                <a:gd name="connsiteY146" fmla="*/ 208278 h 237980"/>
                <a:gd name="connsiteX147" fmla="*/ 42805 w 232899"/>
                <a:gd name="connsiteY147" fmla="*/ 214833 h 237980"/>
                <a:gd name="connsiteX148" fmla="*/ 52082 w 232899"/>
                <a:gd name="connsiteY148" fmla="*/ 216788 h 237980"/>
                <a:gd name="connsiteX149" fmla="*/ 59250 w 232899"/>
                <a:gd name="connsiteY149" fmla="*/ 215331 h 237980"/>
                <a:gd name="connsiteX150" fmla="*/ 77649 w 232899"/>
                <a:gd name="connsiteY150" fmla="*/ 206400 h 237980"/>
                <a:gd name="connsiteX151" fmla="*/ 75158 w 232899"/>
                <a:gd name="connsiteY151" fmla="*/ 207205 h 237980"/>
                <a:gd name="connsiteX152" fmla="*/ 80218 w 232899"/>
                <a:gd name="connsiteY152" fmla="*/ 207512 h 237980"/>
                <a:gd name="connsiteX153" fmla="*/ 84012 w 232899"/>
                <a:gd name="connsiteY153" fmla="*/ 207857 h 237980"/>
                <a:gd name="connsiteX154" fmla="*/ 86657 w 232899"/>
                <a:gd name="connsiteY154" fmla="*/ 211460 h 237980"/>
                <a:gd name="connsiteX155" fmla="*/ 85162 w 232899"/>
                <a:gd name="connsiteY155" fmla="*/ 220238 h 237980"/>
                <a:gd name="connsiteX156" fmla="*/ 115445 w 232899"/>
                <a:gd name="connsiteY156" fmla="*/ 237372 h 237980"/>
                <a:gd name="connsiteX157" fmla="*/ 132925 w 232899"/>
                <a:gd name="connsiteY157" fmla="*/ 226754 h 237980"/>
                <a:gd name="connsiteX158" fmla="*/ 140361 w 232899"/>
                <a:gd name="connsiteY158" fmla="*/ 207243 h 237980"/>
                <a:gd name="connsiteX159" fmla="*/ 132158 w 232899"/>
                <a:gd name="connsiteY159" fmla="*/ 215446 h 237980"/>
                <a:gd name="connsiteX160" fmla="*/ 146801 w 232899"/>
                <a:gd name="connsiteY160" fmla="*/ 203448 h 237980"/>
                <a:gd name="connsiteX161" fmla="*/ 132273 w 232899"/>
                <a:gd name="connsiteY161" fmla="*/ 208891 h 237980"/>
                <a:gd name="connsiteX162" fmla="*/ 183408 w 232899"/>
                <a:gd name="connsiteY162" fmla="*/ 217746 h 237980"/>
                <a:gd name="connsiteX163" fmla="*/ 193222 w 232899"/>
                <a:gd name="connsiteY163" fmla="*/ 192294 h 237980"/>
                <a:gd name="connsiteX164" fmla="*/ 189388 w 232899"/>
                <a:gd name="connsiteY164" fmla="*/ 183017 h 237980"/>
                <a:gd name="connsiteX165" fmla="*/ 192417 w 232899"/>
                <a:gd name="connsiteY165" fmla="*/ 167646 h 237980"/>
                <a:gd name="connsiteX166" fmla="*/ 186207 w 232899"/>
                <a:gd name="connsiteY166" fmla="*/ 179836 h 237980"/>
                <a:gd name="connsiteX167" fmla="*/ 191382 w 232899"/>
                <a:gd name="connsiteY167" fmla="*/ 178034 h 237980"/>
                <a:gd name="connsiteX168" fmla="*/ 200006 w 232899"/>
                <a:gd name="connsiteY168" fmla="*/ 173242 h 237980"/>
                <a:gd name="connsiteX169" fmla="*/ 189772 w 232899"/>
                <a:gd name="connsiteY169" fmla="*/ 174392 h 237980"/>
                <a:gd name="connsiteX170" fmla="*/ 224578 w 232899"/>
                <a:gd name="connsiteY170" fmla="*/ 167416 h 237980"/>
                <a:gd name="connsiteX171" fmla="*/ 221434 w 232899"/>
                <a:gd name="connsiteY171" fmla="*/ 133760 h 237980"/>
                <a:gd name="connsiteX172" fmla="*/ 205181 w 232899"/>
                <a:gd name="connsiteY172" fmla="*/ 150013 h 23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32899" h="237980">
                  <a:moveTo>
                    <a:pt x="205181" y="149936"/>
                  </a:moveTo>
                  <a:cubicBezTo>
                    <a:pt x="210356" y="154344"/>
                    <a:pt x="206523" y="149208"/>
                    <a:pt x="208171" y="153808"/>
                  </a:cubicBezTo>
                  <a:cubicBezTo>
                    <a:pt x="209053" y="156376"/>
                    <a:pt x="209436" y="159404"/>
                    <a:pt x="210088" y="162049"/>
                  </a:cubicBezTo>
                  <a:cubicBezTo>
                    <a:pt x="211353" y="158638"/>
                    <a:pt x="212618" y="155226"/>
                    <a:pt x="213883" y="151814"/>
                  </a:cubicBezTo>
                  <a:cubicBezTo>
                    <a:pt x="212119" y="153769"/>
                    <a:pt x="208095" y="155839"/>
                    <a:pt x="212809" y="154306"/>
                  </a:cubicBezTo>
                  <a:cubicBezTo>
                    <a:pt x="213193" y="154191"/>
                    <a:pt x="207021" y="156568"/>
                    <a:pt x="206906" y="156798"/>
                  </a:cubicBezTo>
                  <a:cubicBezTo>
                    <a:pt x="205910" y="157143"/>
                    <a:pt x="204913" y="157488"/>
                    <a:pt x="203955" y="157833"/>
                  </a:cubicBezTo>
                  <a:cubicBezTo>
                    <a:pt x="209590" y="158638"/>
                    <a:pt x="210280" y="158293"/>
                    <a:pt x="206025" y="156874"/>
                  </a:cubicBezTo>
                  <a:cubicBezTo>
                    <a:pt x="204798" y="156069"/>
                    <a:pt x="202383" y="155034"/>
                    <a:pt x="200888" y="154843"/>
                  </a:cubicBezTo>
                  <a:cubicBezTo>
                    <a:pt x="194793" y="153999"/>
                    <a:pt x="193375" y="156951"/>
                    <a:pt x="188353" y="158714"/>
                  </a:cubicBezTo>
                  <a:cubicBezTo>
                    <a:pt x="190960" y="157794"/>
                    <a:pt x="182105" y="159788"/>
                    <a:pt x="179077" y="162088"/>
                  </a:cubicBezTo>
                  <a:cubicBezTo>
                    <a:pt x="174132" y="165921"/>
                    <a:pt x="173480" y="168336"/>
                    <a:pt x="171832" y="173779"/>
                  </a:cubicBezTo>
                  <a:cubicBezTo>
                    <a:pt x="171334" y="175427"/>
                    <a:pt x="172369" y="177497"/>
                    <a:pt x="171947" y="179146"/>
                  </a:cubicBezTo>
                  <a:cubicBezTo>
                    <a:pt x="174324" y="169754"/>
                    <a:pt x="170529" y="177229"/>
                    <a:pt x="169954" y="179376"/>
                  </a:cubicBezTo>
                  <a:cubicBezTo>
                    <a:pt x="167577" y="188460"/>
                    <a:pt x="171487" y="197737"/>
                    <a:pt x="174745" y="206093"/>
                  </a:cubicBezTo>
                  <a:cubicBezTo>
                    <a:pt x="175129" y="202682"/>
                    <a:pt x="175512" y="199270"/>
                    <a:pt x="175895" y="195858"/>
                  </a:cubicBezTo>
                  <a:cubicBezTo>
                    <a:pt x="174860" y="197660"/>
                    <a:pt x="173020" y="199692"/>
                    <a:pt x="172522" y="201685"/>
                  </a:cubicBezTo>
                  <a:cubicBezTo>
                    <a:pt x="171104" y="207550"/>
                    <a:pt x="165086" y="203448"/>
                    <a:pt x="173749" y="201838"/>
                  </a:cubicBezTo>
                  <a:cubicBezTo>
                    <a:pt x="173442" y="201877"/>
                    <a:pt x="167002" y="203410"/>
                    <a:pt x="166619" y="202643"/>
                  </a:cubicBezTo>
                  <a:cubicBezTo>
                    <a:pt x="168459" y="206208"/>
                    <a:pt x="171410" y="203065"/>
                    <a:pt x="167616" y="199653"/>
                  </a:cubicBezTo>
                  <a:cubicBezTo>
                    <a:pt x="162402" y="194938"/>
                    <a:pt x="151248" y="191757"/>
                    <a:pt x="144539" y="189649"/>
                  </a:cubicBezTo>
                  <a:cubicBezTo>
                    <a:pt x="138866" y="187885"/>
                    <a:pt x="133308" y="189994"/>
                    <a:pt x="130011" y="195092"/>
                  </a:cubicBezTo>
                  <a:cubicBezTo>
                    <a:pt x="127405" y="199117"/>
                    <a:pt x="125642" y="198273"/>
                    <a:pt x="131545" y="195015"/>
                  </a:cubicBezTo>
                  <a:cubicBezTo>
                    <a:pt x="129513" y="196127"/>
                    <a:pt x="127098" y="196280"/>
                    <a:pt x="125412" y="198082"/>
                  </a:cubicBezTo>
                  <a:cubicBezTo>
                    <a:pt x="121808" y="201953"/>
                    <a:pt x="119738" y="205940"/>
                    <a:pt x="118243" y="211038"/>
                  </a:cubicBezTo>
                  <a:cubicBezTo>
                    <a:pt x="117745" y="212763"/>
                    <a:pt x="117592" y="214795"/>
                    <a:pt x="117477" y="216596"/>
                  </a:cubicBezTo>
                  <a:cubicBezTo>
                    <a:pt x="117285" y="219931"/>
                    <a:pt x="118435" y="212571"/>
                    <a:pt x="116097" y="218398"/>
                  </a:cubicBezTo>
                  <a:cubicBezTo>
                    <a:pt x="117860" y="214028"/>
                    <a:pt x="122115" y="214066"/>
                    <a:pt x="115637" y="216788"/>
                  </a:cubicBezTo>
                  <a:cubicBezTo>
                    <a:pt x="113605" y="217631"/>
                    <a:pt x="111382" y="218130"/>
                    <a:pt x="109312" y="218781"/>
                  </a:cubicBezTo>
                  <a:cubicBezTo>
                    <a:pt x="112532" y="219318"/>
                    <a:pt x="115752" y="219855"/>
                    <a:pt x="118972" y="220353"/>
                  </a:cubicBezTo>
                  <a:cubicBezTo>
                    <a:pt x="116020" y="218206"/>
                    <a:pt x="112953" y="216328"/>
                    <a:pt x="110002" y="214296"/>
                  </a:cubicBezTo>
                  <a:cubicBezTo>
                    <a:pt x="105747" y="211421"/>
                    <a:pt x="107050" y="215446"/>
                    <a:pt x="106705" y="210770"/>
                  </a:cubicBezTo>
                  <a:cubicBezTo>
                    <a:pt x="106092" y="202643"/>
                    <a:pt x="106552" y="197545"/>
                    <a:pt x="99959" y="191029"/>
                  </a:cubicBezTo>
                  <a:cubicBezTo>
                    <a:pt x="87769" y="178992"/>
                    <a:pt x="69370" y="187655"/>
                    <a:pt x="60208" y="198733"/>
                  </a:cubicBezTo>
                  <a:cubicBezTo>
                    <a:pt x="63620" y="197468"/>
                    <a:pt x="67031" y="196203"/>
                    <a:pt x="70443" y="194938"/>
                  </a:cubicBezTo>
                  <a:cubicBezTo>
                    <a:pt x="65958" y="194440"/>
                    <a:pt x="62316" y="194670"/>
                    <a:pt x="57985" y="194747"/>
                  </a:cubicBezTo>
                  <a:cubicBezTo>
                    <a:pt x="51430" y="194900"/>
                    <a:pt x="57410" y="196050"/>
                    <a:pt x="50395" y="194057"/>
                  </a:cubicBezTo>
                  <a:cubicBezTo>
                    <a:pt x="52580" y="196242"/>
                    <a:pt x="54765" y="198427"/>
                    <a:pt x="56950" y="200612"/>
                  </a:cubicBezTo>
                  <a:cubicBezTo>
                    <a:pt x="55685" y="193444"/>
                    <a:pt x="53883" y="189610"/>
                    <a:pt x="49667" y="183745"/>
                  </a:cubicBezTo>
                  <a:cubicBezTo>
                    <a:pt x="50203" y="186965"/>
                    <a:pt x="50740" y="190185"/>
                    <a:pt x="51238" y="193405"/>
                  </a:cubicBezTo>
                  <a:cubicBezTo>
                    <a:pt x="52158" y="190224"/>
                    <a:pt x="52963" y="187004"/>
                    <a:pt x="53845" y="183822"/>
                  </a:cubicBezTo>
                  <a:cubicBezTo>
                    <a:pt x="54267" y="182250"/>
                    <a:pt x="54267" y="180487"/>
                    <a:pt x="54842" y="178992"/>
                  </a:cubicBezTo>
                  <a:cubicBezTo>
                    <a:pt x="56068" y="175811"/>
                    <a:pt x="54957" y="182212"/>
                    <a:pt x="56566" y="177612"/>
                  </a:cubicBezTo>
                  <a:cubicBezTo>
                    <a:pt x="58521" y="171939"/>
                    <a:pt x="60285" y="162931"/>
                    <a:pt x="56375" y="157296"/>
                  </a:cubicBezTo>
                  <a:cubicBezTo>
                    <a:pt x="48900" y="146525"/>
                    <a:pt x="32149" y="145643"/>
                    <a:pt x="20036" y="145566"/>
                  </a:cubicBezTo>
                  <a:cubicBezTo>
                    <a:pt x="22834" y="146985"/>
                    <a:pt x="25632" y="148403"/>
                    <a:pt x="28469" y="149821"/>
                  </a:cubicBezTo>
                  <a:cubicBezTo>
                    <a:pt x="26744" y="147176"/>
                    <a:pt x="24751" y="144608"/>
                    <a:pt x="23064" y="141925"/>
                  </a:cubicBezTo>
                  <a:cubicBezTo>
                    <a:pt x="20189" y="137363"/>
                    <a:pt x="21837" y="142461"/>
                    <a:pt x="20496" y="135983"/>
                  </a:cubicBezTo>
                  <a:cubicBezTo>
                    <a:pt x="19231" y="139395"/>
                    <a:pt x="17966" y="142806"/>
                    <a:pt x="16701" y="146218"/>
                  </a:cubicBezTo>
                  <a:cubicBezTo>
                    <a:pt x="18656" y="143918"/>
                    <a:pt x="21301" y="141503"/>
                    <a:pt x="22834" y="138858"/>
                  </a:cubicBezTo>
                  <a:cubicBezTo>
                    <a:pt x="26437" y="132763"/>
                    <a:pt x="25556" y="137440"/>
                    <a:pt x="20266" y="138398"/>
                  </a:cubicBezTo>
                  <a:cubicBezTo>
                    <a:pt x="25556" y="137440"/>
                    <a:pt x="32225" y="133300"/>
                    <a:pt x="35522" y="129198"/>
                  </a:cubicBezTo>
                  <a:cubicBezTo>
                    <a:pt x="42153" y="120957"/>
                    <a:pt x="41885" y="109112"/>
                    <a:pt x="41195" y="99529"/>
                  </a:cubicBezTo>
                  <a:cubicBezTo>
                    <a:pt x="40927" y="95734"/>
                    <a:pt x="37784" y="93933"/>
                    <a:pt x="34640" y="92974"/>
                  </a:cubicBezTo>
                  <a:cubicBezTo>
                    <a:pt x="28545" y="91096"/>
                    <a:pt x="34564" y="93703"/>
                    <a:pt x="30079" y="89064"/>
                  </a:cubicBezTo>
                  <a:cubicBezTo>
                    <a:pt x="29082" y="88068"/>
                    <a:pt x="22719" y="82356"/>
                    <a:pt x="25249" y="85691"/>
                  </a:cubicBezTo>
                  <a:cubicBezTo>
                    <a:pt x="23141" y="82893"/>
                    <a:pt x="23524" y="84886"/>
                    <a:pt x="25019" y="81781"/>
                  </a:cubicBezTo>
                  <a:cubicBezTo>
                    <a:pt x="26514" y="78676"/>
                    <a:pt x="29657" y="75686"/>
                    <a:pt x="31765" y="73003"/>
                  </a:cubicBezTo>
                  <a:cubicBezTo>
                    <a:pt x="27702" y="75073"/>
                    <a:pt x="23639" y="77143"/>
                    <a:pt x="19576" y="79213"/>
                  </a:cubicBezTo>
                  <a:cubicBezTo>
                    <a:pt x="33184" y="81589"/>
                    <a:pt x="50088" y="82279"/>
                    <a:pt x="59135" y="70281"/>
                  </a:cubicBezTo>
                  <a:cubicBezTo>
                    <a:pt x="67453" y="59242"/>
                    <a:pt x="64693" y="42797"/>
                    <a:pt x="60170" y="30416"/>
                  </a:cubicBezTo>
                  <a:cubicBezTo>
                    <a:pt x="59135" y="34632"/>
                    <a:pt x="58138" y="38810"/>
                    <a:pt x="57103" y="43027"/>
                  </a:cubicBezTo>
                  <a:cubicBezTo>
                    <a:pt x="59403" y="40229"/>
                    <a:pt x="61550" y="37201"/>
                    <a:pt x="63926" y="34441"/>
                  </a:cubicBezTo>
                  <a:cubicBezTo>
                    <a:pt x="65920" y="31757"/>
                    <a:pt x="66111" y="31297"/>
                    <a:pt x="64501" y="33137"/>
                  </a:cubicBezTo>
                  <a:cubicBezTo>
                    <a:pt x="63045" y="34479"/>
                    <a:pt x="63160" y="34594"/>
                    <a:pt x="64808" y="33406"/>
                  </a:cubicBezTo>
                  <a:cubicBezTo>
                    <a:pt x="67568" y="31911"/>
                    <a:pt x="66456" y="32026"/>
                    <a:pt x="61435" y="33751"/>
                  </a:cubicBezTo>
                  <a:cubicBezTo>
                    <a:pt x="62470" y="33827"/>
                    <a:pt x="63543" y="33904"/>
                    <a:pt x="64578" y="34019"/>
                  </a:cubicBezTo>
                  <a:cubicBezTo>
                    <a:pt x="67415" y="37354"/>
                    <a:pt x="76576" y="43487"/>
                    <a:pt x="80716" y="45710"/>
                  </a:cubicBezTo>
                  <a:cubicBezTo>
                    <a:pt x="94669" y="53300"/>
                    <a:pt x="110692" y="41762"/>
                    <a:pt x="115713" y="28116"/>
                  </a:cubicBezTo>
                  <a:cubicBezTo>
                    <a:pt x="116672" y="25547"/>
                    <a:pt x="119585" y="16156"/>
                    <a:pt x="116787" y="21178"/>
                  </a:cubicBezTo>
                  <a:cubicBezTo>
                    <a:pt x="118512" y="18073"/>
                    <a:pt x="119547" y="19146"/>
                    <a:pt x="116863" y="20794"/>
                  </a:cubicBezTo>
                  <a:cubicBezTo>
                    <a:pt x="120352" y="19146"/>
                    <a:pt x="120428" y="18839"/>
                    <a:pt x="117132" y="19913"/>
                  </a:cubicBezTo>
                  <a:cubicBezTo>
                    <a:pt x="113758" y="20488"/>
                    <a:pt x="113912" y="20794"/>
                    <a:pt x="117630" y="20833"/>
                  </a:cubicBezTo>
                  <a:cubicBezTo>
                    <a:pt x="118205" y="21293"/>
                    <a:pt x="119892" y="20986"/>
                    <a:pt x="120620" y="21331"/>
                  </a:cubicBezTo>
                  <a:cubicBezTo>
                    <a:pt x="129015" y="24972"/>
                    <a:pt x="115483" y="18034"/>
                    <a:pt x="123687" y="22596"/>
                  </a:cubicBezTo>
                  <a:cubicBezTo>
                    <a:pt x="127252" y="24589"/>
                    <a:pt x="128593" y="26736"/>
                    <a:pt x="128440" y="26314"/>
                  </a:cubicBezTo>
                  <a:cubicBezTo>
                    <a:pt x="130931" y="32831"/>
                    <a:pt x="127980" y="39040"/>
                    <a:pt x="133653" y="44675"/>
                  </a:cubicBezTo>
                  <a:cubicBezTo>
                    <a:pt x="139365" y="50349"/>
                    <a:pt x="147683" y="48470"/>
                    <a:pt x="151401" y="49927"/>
                  </a:cubicBezTo>
                  <a:cubicBezTo>
                    <a:pt x="155579" y="51575"/>
                    <a:pt x="160984" y="50387"/>
                    <a:pt x="164012" y="46860"/>
                  </a:cubicBezTo>
                  <a:cubicBezTo>
                    <a:pt x="168382" y="41762"/>
                    <a:pt x="161137" y="47129"/>
                    <a:pt x="169187" y="43679"/>
                  </a:cubicBezTo>
                  <a:cubicBezTo>
                    <a:pt x="170720" y="43027"/>
                    <a:pt x="172254" y="42452"/>
                    <a:pt x="173710" y="41532"/>
                  </a:cubicBezTo>
                  <a:cubicBezTo>
                    <a:pt x="178464" y="38542"/>
                    <a:pt x="176662" y="41724"/>
                    <a:pt x="171985" y="40804"/>
                  </a:cubicBezTo>
                  <a:cubicBezTo>
                    <a:pt x="174784" y="41340"/>
                    <a:pt x="182335" y="43832"/>
                    <a:pt x="179575" y="41340"/>
                  </a:cubicBezTo>
                  <a:cubicBezTo>
                    <a:pt x="175819" y="37967"/>
                    <a:pt x="182642" y="49390"/>
                    <a:pt x="183294" y="50464"/>
                  </a:cubicBezTo>
                  <a:cubicBezTo>
                    <a:pt x="183677" y="47052"/>
                    <a:pt x="184060" y="43640"/>
                    <a:pt x="184443" y="40229"/>
                  </a:cubicBezTo>
                  <a:cubicBezTo>
                    <a:pt x="181990" y="43909"/>
                    <a:pt x="179844" y="46899"/>
                    <a:pt x="178732" y="51192"/>
                  </a:cubicBezTo>
                  <a:cubicBezTo>
                    <a:pt x="178387" y="52572"/>
                    <a:pt x="178732" y="54105"/>
                    <a:pt x="178464" y="55485"/>
                  </a:cubicBezTo>
                  <a:cubicBezTo>
                    <a:pt x="176509" y="64762"/>
                    <a:pt x="180150" y="52150"/>
                    <a:pt x="178579" y="56597"/>
                  </a:cubicBezTo>
                  <a:cubicBezTo>
                    <a:pt x="175550" y="64992"/>
                    <a:pt x="173672" y="69630"/>
                    <a:pt x="179307" y="77871"/>
                  </a:cubicBezTo>
                  <a:cubicBezTo>
                    <a:pt x="182795" y="83008"/>
                    <a:pt x="190423" y="89563"/>
                    <a:pt x="196863" y="90559"/>
                  </a:cubicBezTo>
                  <a:cubicBezTo>
                    <a:pt x="200658" y="91134"/>
                    <a:pt x="204031" y="88988"/>
                    <a:pt x="207635" y="88374"/>
                  </a:cubicBezTo>
                  <a:cubicBezTo>
                    <a:pt x="207750" y="88374"/>
                    <a:pt x="207788" y="86879"/>
                    <a:pt x="210126" y="89103"/>
                  </a:cubicBezTo>
                  <a:cubicBezTo>
                    <a:pt x="207750" y="86879"/>
                    <a:pt x="210241" y="90329"/>
                    <a:pt x="210970" y="91556"/>
                  </a:cubicBezTo>
                  <a:cubicBezTo>
                    <a:pt x="213423" y="95581"/>
                    <a:pt x="211851" y="97497"/>
                    <a:pt x="208171" y="99874"/>
                  </a:cubicBezTo>
                  <a:cubicBezTo>
                    <a:pt x="202306" y="103669"/>
                    <a:pt x="197247" y="106697"/>
                    <a:pt x="193988" y="113137"/>
                  </a:cubicBezTo>
                  <a:cubicBezTo>
                    <a:pt x="190615" y="119884"/>
                    <a:pt x="189695" y="128087"/>
                    <a:pt x="192685" y="135217"/>
                  </a:cubicBezTo>
                  <a:cubicBezTo>
                    <a:pt x="194410" y="139395"/>
                    <a:pt x="195445" y="140046"/>
                    <a:pt x="198665" y="142845"/>
                  </a:cubicBezTo>
                  <a:cubicBezTo>
                    <a:pt x="200428" y="144378"/>
                    <a:pt x="201846" y="143918"/>
                    <a:pt x="199700" y="142001"/>
                  </a:cubicBezTo>
                  <a:cubicBezTo>
                    <a:pt x="201195" y="143343"/>
                    <a:pt x="202536" y="146103"/>
                    <a:pt x="203725" y="147828"/>
                  </a:cubicBezTo>
                  <a:cubicBezTo>
                    <a:pt x="211008" y="158408"/>
                    <a:pt x="229446" y="145183"/>
                    <a:pt x="222853" y="135600"/>
                  </a:cubicBezTo>
                  <a:cubicBezTo>
                    <a:pt x="221128" y="133070"/>
                    <a:pt x="219594" y="129773"/>
                    <a:pt x="217371" y="127665"/>
                  </a:cubicBezTo>
                  <a:cubicBezTo>
                    <a:pt x="216106" y="126477"/>
                    <a:pt x="208861" y="121110"/>
                    <a:pt x="212618" y="125327"/>
                  </a:cubicBezTo>
                  <a:cubicBezTo>
                    <a:pt x="212158" y="124828"/>
                    <a:pt x="210625" y="116587"/>
                    <a:pt x="211200" y="120765"/>
                  </a:cubicBezTo>
                  <a:cubicBezTo>
                    <a:pt x="210701" y="117124"/>
                    <a:pt x="210548" y="120612"/>
                    <a:pt x="210855" y="120382"/>
                  </a:cubicBezTo>
                  <a:cubicBezTo>
                    <a:pt x="211698" y="119807"/>
                    <a:pt x="212695" y="119232"/>
                    <a:pt x="213576" y="118695"/>
                  </a:cubicBezTo>
                  <a:cubicBezTo>
                    <a:pt x="224769" y="112370"/>
                    <a:pt x="235042" y="98724"/>
                    <a:pt x="232512" y="85269"/>
                  </a:cubicBezTo>
                  <a:cubicBezTo>
                    <a:pt x="229024" y="66563"/>
                    <a:pt x="214228" y="68633"/>
                    <a:pt x="200351" y="70166"/>
                  </a:cubicBezTo>
                  <a:cubicBezTo>
                    <a:pt x="207711" y="69361"/>
                    <a:pt x="203725" y="69400"/>
                    <a:pt x="199355" y="66103"/>
                  </a:cubicBezTo>
                  <a:cubicBezTo>
                    <a:pt x="198205" y="65260"/>
                    <a:pt x="197515" y="63267"/>
                    <a:pt x="196557" y="62577"/>
                  </a:cubicBezTo>
                  <a:cubicBezTo>
                    <a:pt x="194448" y="61082"/>
                    <a:pt x="194793" y="67023"/>
                    <a:pt x="195445" y="64838"/>
                  </a:cubicBezTo>
                  <a:cubicBezTo>
                    <a:pt x="196327" y="61887"/>
                    <a:pt x="198281" y="59472"/>
                    <a:pt x="198971" y="56175"/>
                  </a:cubicBezTo>
                  <a:cubicBezTo>
                    <a:pt x="199125" y="55408"/>
                    <a:pt x="200045" y="47627"/>
                    <a:pt x="198933" y="51460"/>
                  </a:cubicBezTo>
                  <a:cubicBezTo>
                    <a:pt x="198013" y="54680"/>
                    <a:pt x="200850" y="49160"/>
                    <a:pt x="201310" y="48470"/>
                  </a:cubicBezTo>
                  <a:cubicBezTo>
                    <a:pt x="203073" y="45787"/>
                    <a:pt x="204300" y="41225"/>
                    <a:pt x="202460" y="38235"/>
                  </a:cubicBezTo>
                  <a:cubicBezTo>
                    <a:pt x="195867" y="27502"/>
                    <a:pt x="193452" y="19759"/>
                    <a:pt x="178694" y="20104"/>
                  </a:cubicBezTo>
                  <a:cubicBezTo>
                    <a:pt x="169532" y="20334"/>
                    <a:pt x="156997" y="26966"/>
                    <a:pt x="151018" y="33866"/>
                  </a:cubicBezTo>
                  <a:cubicBezTo>
                    <a:pt x="155234" y="32831"/>
                    <a:pt x="159412" y="31834"/>
                    <a:pt x="163629" y="30799"/>
                  </a:cubicBezTo>
                  <a:cubicBezTo>
                    <a:pt x="157994" y="28614"/>
                    <a:pt x="153011" y="29266"/>
                    <a:pt x="147568" y="27656"/>
                  </a:cubicBezTo>
                  <a:cubicBezTo>
                    <a:pt x="151439" y="28767"/>
                    <a:pt x="150366" y="32677"/>
                    <a:pt x="149944" y="28077"/>
                  </a:cubicBezTo>
                  <a:cubicBezTo>
                    <a:pt x="149714" y="25356"/>
                    <a:pt x="149753" y="22941"/>
                    <a:pt x="149254" y="20219"/>
                  </a:cubicBezTo>
                  <a:cubicBezTo>
                    <a:pt x="147223" y="9678"/>
                    <a:pt x="138291" y="3123"/>
                    <a:pt x="128056" y="708"/>
                  </a:cubicBezTo>
                  <a:cubicBezTo>
                    <a:pt x="116442" y="-2014"/>
                    <a:pt x="104405" y="3238"/>
                    <a:pt x="98847" y="14278"/>
                  </a:cubicBezTo>
                  <a:cubicBezTo>
                    <a:pt x="97774" y="16424"/>
                    <a:pt x="97544" y="18609"/>
                    <a:pt x="96739" y="20833"/>
                  </a:cubicBezTo>
                  <a:cubicBezTo>
                    <a:pt x="95359" y="24589"/>
                    <a:pt x="94861" y="26161"/>
                    <a:pt x="94937" y="26736"/>
                  </a:cubicBezTo>
                  <a:cubicBezTo>
                    <a:pt x="96087" y="33981"/>
                    <a:pt x="90721" y="24512"/>
                    <a:pt x="97544" y="25892"/>
                  </a:cubicBezTo>
                  <a:cubicBezTo>
                    <a:pt x="97314" y="25854"/>
                    <a:pt x="89226" y="26391"/>
                    <a:pt x="95129" y="27847"/>
                  </a:cubicBezTo>
                  <a:cubicBezTo>
                    <a:pt x="85047" y="25356"/>
                    <a:pt x="81099" y="13549"/>
                    <a:pt x="68833" y="13166"/>
                  </a:cubicBezTo>
                  <a:cubicBezTo>
                    <a:pt x="57333" y="12821"/>
                    <a:pt x="47137" y="22519"/>
                    <a:pt x="42115" y="32447"/>
                  </a:cubicBezTo>
                  <a:cubicBezTo>
                    <a:pt x="38435" y="39730"/>
                    <a:pt x="42153" y="54680"/>
                    <a:pt x="43725" y="62998"/>
                  </a:cubicBezTo>
                  <a:cubicBezTo>
                    <a:pt x="42805" y="57938"/>
                    <a:pt x="45757" y="56443"/>
                    <a:pt x="42575" y="61465"/>
                  </a:cubicBezTo>
                  <a:cubicBezTo>
                    <a:pt x="46715" y="54872"/>
                    <a:pt x="50012" y="60545"/>
                    <a:pt x="44300" y="58858"/>
                  </a:cubicBezTo>
                  <a:cubicBezTo>
                    <a:pt x="38589" y="57210"/>
                    <a:pt x="32954" y="59663"/>
                    <a:pt x="27012" y="58628"/>
                  </a:cubicBezTo>
                  <a:cubicBezTo>
                    <a:pt x="21914" y="57747"/>
                    <a:pt x="17774" y="61158"/>
                    <a:pt x="14822" y="64838"/>
                  </a:cubicBezTo>
                  <a:cubicBezTo>
                    <a:pt x="8153" y="73195"/>
                    <a:pt x="294" y="82701"/>
                    <a:pt x="4779" y="94048"/>
                  </a:cubicBezTo>
                  <a:cubicBezTo>
                    <a:pt x="8383" y="103171"/>
                    <a:pt x="17889" y="110837"/>
                    <a:pt x="27051" y="113674"/>
                  </a:cubicBezTo>
                  <a:cubicBezTo>
                    <a:pt x="24866" y="111489"/>
                    <a:pt x="22681" y="109304"/>
                    <a:pt x="20496" y="107119"/>
                  </a:cubicBezTo>
                  <a:cubicBezTo>
                    <a:pt x="20496" y="107464"/>
                    <a:pt x="19576" y="119960"/>
                    <a:pt x="20496" y="118005"/>
                  </a:cubicBezTo>
                  <a:cubicBezTo>
                    <a:pt x="21761" y="115399"/>
                    <a:pt x="17506" y="118350"/>
                    <a:pt x="14631" y="120190"/>
                  </a:cubicBezTo>
                  <a:cubicBezTo>
                    <a:pt x="10453" y="122874"/>
                    <a:pt x="9379" y="125518"/>
                    <a:pt x="6658" y="129275"/>
                  </a:cubicBezTo>
                  <a:cubicBezTo>
                    <a:pt x="2134" y="135562"/>
                    <a:pt x="-1622" y="139893"/>
                    <a:pt x="716" y="148250"/>
                  </a:cubicBezTo>
                  <a:cubicBezTo>
                    <a:pt x="2058" y="153041"/>
                    <a:pt x="7194" y="162126"/>
                    <a:pt x="11641" y="164886"/>
                  </a:cubicBezTo>
                  <a:cubicBezTo>
                    <a:pt x="17007" y="168182"/>
                    <a:pt x="24674" y="165729"/>
                    <a:pt x="30654" y="167952"/>
                  </a:cubicBezTo>
                  <a:cubicBezTo>
                    <a:pt x="32379" y="168604"/>
                    <a:pt x="33989" y="170827"/>
                    <a:pt x="36672" y="171747"/>
                  </a:cubicBezTo>
                  <a:cubicBezTo>
                    <a:pt x="41655" y="173396"/>
                    <a:pt x="36825" y="171211"/>
                    <a:pt x="36749" y="168604"/>
                  </a:cubicBezTo>
                  <a:cubicBezTo>
                    <a:pt x="36749" y="169409"/>
                    <a:pt x="37515" y="172399"/>
                    <a:pt x="37860" y="171901"/>
                  </a:cubicBezTo>
                  <a:cubicBezTo>
                    <a:pt x="35330" y="175466"/>
                    <a:pt x="32724" y="183899"/>
                    <a:pt x="31957" y="189725"/>
                  </a:cubicBezTo>
                  <a:cubicBezTo>
                    <a:pt x="30769" y="198657"/>
                    <a:pt x="35254" y="202528"/>
                    <a:pt x="36250" y="208278"/>
                  </a:cubicBezTo>
                  <a:cubicBezTo>
                    <a:pt x="36902" y="212035"/>
                    <a:pt x="39355" y="213875"/>
                    <a:pt x="42805" y="214833"/>
                  </a:cubicBezTo>
                  <a:cubicBezTo>
                    <a:pt x="45910" y="215715"/>
                    <a:pt x="48823" y="216788"/>
                    <a:pt x="52082" y="216788"/>
                  </a:cubicBezTo>
                  <a:cubicBezTo>
                    <a:pt x="56451" y="216788"/>
                    <a:pt x="58981" y="215370"/>
                    <a:pt x="59250" y="215331"/>
                  </a:cubicBezTo>
                  <a:cubicBezTo>
                    <a:pt x="69600" y="214488"/>
                    <a:pt x="69600" y="212073"/>
                    <a:pt x="77649" y="206400"/>
                  </a:cubicBezTo>
                  <a:cubicBezTo>
                    <a:pt x="79336" y="205212"/>
                    <a:pt x="75464" y="207090"/>
                    <a:pt x="75158" y="207205"/>
                  </a:cubicBezTo>
                  <a:cubicBezTo>
                    <a:pt x="76154" y="206898"/>
                    <a:pt x="79106" y="207358"/>
                    <a:pt x="80218" y="207512"/>
                  </a:cubicBezTo>
                  <a:cubicBezTo>
                    <a:pt x="86619" y="208393"/>
                    <a:pt x="79336" y="204905"/>
                    <a:pt x="84012" y="207857"/>
                  </a:cubicBezTo>
                  <a:cubicBezTo>
                    <a:pt x="84894" y="208432"/>
                    <a:pt x="87232" y="214143"/>
                    <a:pt x="86657" y="211460"/>
                  </a:cubicBezTo>
                  <a:cubicBezTo>
                    <a:pt x="86274" y="209696"/>
                    <a:pt x="84702" y="218015"/>
                    <a:pt x="85162" y="220238"/>
                  </a:cubicBezTo>
                  <a:cubicBezTo>
                    <a:pt x="87616" y="232428"/>
                    <a:pt x="104904" y="240286"/>
                    <a:pt x="115445" y="237372"/>
                  </a:cubicBezTo>
                  <a:cubicBezTo>
                    <a:pt x="122652" y="235379"/>
                    <a:pt x="128401" y="232773"/>
                    <a:pt x="132925" y="226754"/>
                  </a:cubicBezTo>
                  <a:cubicBezTo>
                    <a:pt x="137601" y="220545"/>
                    <a:pt x="137180" y="213760"/>
                    <a:pt x="140361" y="207243"/>
                  </a:cubicBezTo>
                  <a:cubicBezTo>
                    <a:pt x="137640" y="209965"/>
                    <a:pt x="134880" y="212725"/>
                    <a:pt x="132158" y="215446"/>
                  </a:cubicBezTo>
                  <a:cubicBezTo>
                    <a:pt x="139326" y="212916"/>
                    <a:pt x="142699" y="209773"/>
                    <a:pt x="146801" y="203448"/>
                  </a:cubicBezTo>
                  <a:cubicBezTo>
                    <a:pt x="141971" y="205250"/>
                    <a:pt x="137103" y="207090"/>
                    <a:pt x="132273" y="208891"/>
                  </a:cubicBezTo>
                  <a:cubicBezTo>
                    <a:pt x="149331" y="214181"/>
                    <a:pt x="165699" y="232811"/>
                    <a:pt x="183408" y="217746"/>
                  </a:cubicBezTo>
                  <a:cubicBezTo>
                    <a:pt x="190922" y="211345"/>
                    <a:pt x="195062" y="201340"/>
                    <a:pt x="193222" y="192294"/>
                  </a:cubicBezTo>
                  <a:cubicBezTo>
                    <a:pt x="192877" y="190530"/>
                    <a:pt x="189427" y="181867"/>
                    <a:pt x="189388" y="183017"/>
                  </a:cubicBezTo>
                  <a:cubicBezTo>
                    <a:pt x="189618" y="178072"/>
                    <a:pt x="192570" y="173434"/>
                    <a:pt x="192417" y="167646"/>
                  </a:cubicBezTo>
                  <a:cubicBezTo>
                    <a:pt x="190347" y="171709"/>
                    <a:pt x="188277" y="175772"/>
                    <a:pt x="186207" y="179836"/>
                  </a:cubicBezTo>
                  <a:cubicBezTo>
                    <a:pt x="191075" y="175964"/>
                    <a:pt x="185747" y="180449"/>
                    <a:pt x="191382" y="178034"/>
                  </a:cubicBezTo>
                  <a:cubicBezTo>
                    <a:pt x="194563" y="176692"/>
                    <a:pt x="197093" y="175197"/>
                    <a:pt x="200006" y="173242"/>
                  </a:cubicBezTo>
                  <a:cubicBezTo>
                    <a:pt x="196595" y="173626"/>
                    <a:pt x="193183" y="174009"/>
                    <a:pt x="189772" y="174392"/>
                  </a:cubicBezTo>
                  <a:cubicBezTo>
                    <a:pt x="202498" y="179759"/>
                    <a:pt x="214573" y="177804"/>
                    <a:pt x="224578" y="167416"/>
                  </a:cubicBezTo>
                  <a:cubicBezTo>
                    <a:pt x="233777" y="157833"/>
                    <a:pt x="231094" y="142001"/>
                    <a:pt x="221434" y="133760"/>
                  </a:cubicBezTo>
                  <a:cubicBezTo>
                    <a:pt x="212196" y="125863"/>
                    <a:pt x="195982" y="142155"/>
                    <a:pt x="205181" y="150013"/>
                  </a:cubicBezTo>
                  <a:close/>
                </a:path>
              </a:pathLst>
            </a:custGeom>
            <a:solidFill>
              <a:srgbClr val="1E1E23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noProof="0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20DDBFB-7434-2441-170F-7A08628DA351}"/>
                </a:ext>
              </a:extLst>
            </p:cNvPr>
            <p:cNvSpPr/>
            <p:nvPr/>
          </p:nvSpPr>
          <p:spPr>
            <a:xfrm>
              <a:off x="1163354" y="5072395"/>
              <a:ext cx="121074" cy="121804"/>
            </a:xfrm>
            <a:custGeom>
              <a:avLst/>
              <a:gdLst>
                <a:gd name="connsiteX0" fmla="*/ 100605 w 121074"/>
                <a:gd name="connsiteY0" fmla="*/ 64143 h 121804"/>
                <a:gd name="connsiteX1" fmla="*/ 97615 w 121074"/>
                <a:gd name="connsiteY1" fmla="*/ 76371 h 121804"/>
                <a:gd name="connsiteX2" fmla="*/ 93859 w 121074"/>
                <a:gd name="connsiteY2" fmla="*/ 84038 h 121804"/>
                <a:gd name="connsiteX3" fmla="*/ 94434 w 121074"/>
                <a:gd name="connsiteY3" fmla="*/ 84114 h 121804"/>
                <a:gd name="connsiteX4" fmla="*/ 91099 w 121074"/>
                <a:gd name="connsiteY4" fmla="*/ 88254 h 121804"/>
                <a:gd name="connsiteX5" fmla="*/ 92326 w 121074"/>
                <a:gd name="connsiteY5" fmla="*/ 87871 h 121804"/>
                <a:gd name="connsiteX6" fmla="*/ 85694 w 121074"/>
                <a:gd name="connsiteY6" fmla="*/ 91206 h 121804"/>
                <a:gd name="connsiteX7" fmla="*/ 81516 w 121074"/>
                <a:gd name="connsiteY7" fmla="*/ 95154 h 121804"/>
                <a:gd name="connsiteX8" fmla="*/ 79906 w 121074"/>
                <a:gd name="connsiteY8" fmla="*/ 94464 h 121804"/>
                <a:gd name="connsiteX9" fmla="*/ 73811 w 121074"/>
                <a:gd name="connsiteY9" fmla="*/ 98796 h 121804"/>
                <a:gd name="connsiteX10" fmla="*/ 74079 w 121074"/>
                <a:gd name="connsiteY10" fmla="*/ 98834 h 121804"/>
                <a:gd name="connsiteX11" fmla="*/ 68483 w 121074"/>
                <a:gd name="connsiteY11" fmla="*/ 99984 h 121804"/>
                <a:gd name="connsiteX12" fmla="*/ 66298 w 121074"/>
                <a:gd name="connsiteY12" fmla="*/ 98911 h 121804"/>
                <a:gd name="connsiteX13" fmla="*/ 52920 w 121074"/>
                <a:gd name="connsiteY13" fmla="*/ 101556 h 121804"/>
                <a:gd name="connsiteX14" fmla="*/ 62580 w 121074"/>
                <a:gd name="connsiteY14" fmla="*/ 103127 h 121804"/>
                <a:gd name="connsiteX15" fmla="*/ 47937 w 121074"/>
                <a:gd name="connsiteY15" fmla="*/ 95499 h 121804"/>
                <a:gd name="connsiteX16" fmla="*/ 45062 w 121074"/>
                <a:gd name="connsiteY16" fmla="*/ 97032 h 121804"/>
                <a:gd name="connsiteX17" fmla="*/ 38813 w 121074"/>
                <a:gd name="connsiteY17" fmla="*/ 91321 h 121804"/>
                <a:gd name="connsiteX18" fmla="*/ 23135 w 121074"/>
                <a:gd name="connsiteY18" fmla="*/ 68858 h 121804"/>
                <a:gd name="connsiteX19" fmla="*/ 19149 w 121074"/>
                <a:gd name="connsiteY19" fmla="*/ 61268 h 121804"/>
                <a:gd name="connsiteX20" fmla="*/ 19954 w 121074"/>
                <a:gd name="connsiteY20" fmla="*/ 60348 h 121804"/>
                <a:gd name="connsiteX21" fmla="*/ 23787 w 121074"/>
                <a:gd name="connsiteY21" fmla="*/ 44249 h 121804"/>
                <a:gd name="connsiteX22" fmla="*/ 26202 w 121074"/>
                <a:gd name="connsiteY22" fmla="*/ 36582 h 121804"/>
                <a:gd name="connsiteX23" fmla="*/ 34444 w 121074"/>
                <a:gd name="connsiteY23" fmla="*/ 30296 h 121804"/>
                <a:gd name="connsiteX24" fmla="*/ 35249 w 121074"/>
                <a:gd name="connsiteY24" fmla="*/ 27919 h 121804"/>
                <a:gd name="connsiteX25" fmla="*/ 48627 w 121074"/>
                <a:gd name="connsiteY25" fmla="*/ 19754 h 121804"/>
                <a:gd name="connsiteX26" fmla="*/ 50505 w 121074"/>
                <a:gd name="connsiteY26" fmla="*/ 21441 h 121804"/>
                <a:gd name="connsiteX27" fmla="*/ 54836 w 121074"/>
                <a:gd name="connsiteY27" fmla="*/ 20521 h 121804"/>
                <a:gd name="connsiteX28" fmla="*/ 61736 w 121074"/>
                <a:gd name="connsiteY28" fmla="*/ 22246 h 121804"/>
                <a:gd name="connsiteX29" fmla="*/ 71396 w 121074"/>
                <a:gd name="connsiteY29" fmla="*/ 20444 h 121804"/>
                <a:gd name="connsiteX30" fmla="*/ 79599 w 121074"/>
                <a:gd name="connsiteY30" fmla="*/ 26079 h 121804"/>
                <a:gd name="connsiteX31" fmla="*/ 94817 w 121074"/>
                <a:gd name="connsiteY31" fmla="*/ 46357 h 121804"/>
                <a:gd name="connsiteX32" fmla="*/ 100299 w 121074"/>
                <a:gd name="connsiteY32" fmla="*/ 54253 h 121804"/>
                <a:gd name="connsiteX33" fmla="*/ 100759 w 121074"/>
                <a:gd name="connsiteY33" fmla="*/ 71771 h 121804"/>
                <a:gd name="connsiteX34" fmla="*/ 119887 w 121074"/>
                <a:gd name="connsiteY34" fmla="*/ 59543 h 121804"/>
                <a:gd name="connsiteX35" fmla="*/ 119043 w 121074"/>
                <a:gd name="connsiteY35" fmla="*/ 58662 h 121804"/>
                <a:gd name="connsiteX36" fmla="*/ 121037 w 121074"/>
                <a:gd name="connsiteY36" fmla="*/ 50573 h 121804"/>
                <a:gd name="connsiteX37" fmla="*/ 115287 w 121074"/>
                <a:gd name="connsiteY37" fmla="*/ 37962 h 121804"/>
                <a:gd name="connsiteX38" fmla="*/ 101717 w 121074"/>
                <a:gd name="connsiteY38" fmla="*/ 14388 h 121804"/>
                <a:gd name="connsiteX39" fmla="*/ 78181 w 121074"/>
                <a:gd name="connsiteY39" fmla="*/ 1125 h 121804"/>
                <a:gd name="connsiteX40" fmla="*/ 69901 w 121074"/>
                <a:gd name="connsiteY40" fmla="*/ 588 h 121804"/>
                <a:gd name="connsiteX41" fmla="*/ 65493 w 121074"/>
                <a:gd name="connsiteY41" fmla="*/ 1815 h 121804"/>
                <a:gd name="connsiteX42" fmla="*/ 66489 w 121074"/>
                <a:gd name="connsiteY42" fmla="*/ 895 h 121804"/>
                <a:gd name="connsiteX43" fmla="*/ 51425 w 121074"/>
                <a:gd name="connsiteY43" fmla="*/ 435 h 121804"/>
                <a:gd name="connsiteX44" fmla="*/ 37932 w 121074"/>
                <a:gd name="connsiteY44" fmla="*/ 4689 h 121804"/>
                <a:gd name="connsiteX45" fmla="*/ 36054 w 121074"/>
                <a:gd name="connsiteY45" fmla="*/ 7066 h 121804"/>
                <a:gd name="connsiteX46" fmla="*/ 28195 w 121074"/>
                <a:gd name="connsiteY46" fmla="*/ 10324 h 121804"/>
                <a:gd name="connsiteX47" fmla="*/ 21334 w 121074"/>
                <a:gd name="connsiteY47" fmla="*/ 15691 h 121804"/>
                <a:gd name="connsiteX48" fmla="*/ 20529 w 121074"/>
                <a:gd name="connsiteY48" fmla="*/ 18412 h 121804"/>
                <a:gd name="connsiteX49" fmla="*/ 8953 w 121074"/>
                <a:gd name="connsiteY49" fmla="*/ 29299 h 121804"/>
                <a:gd name="connsiteX50" fmla="*/ 4008 w 121074"/>
                <a:gd name="connsiteY50" fmla="*/ 42485 h 121804"/>
                <a:gd name="connsiteX51" fmla="*/ 2436 w 121074"/>
                <a:gd name="connsiteY51" fmla="*/ 49845 h 121804"/>
                <a:gd name="connsiteX52" fmla="*/ 2206 w 121074"/>
                <a:gd name="connsiteY52" fmla="*/ 51953 h 121804"/>
                <a:gd name="connsiteX53" fmla="*/ 2436 w 121074"/>
                <a:gd name="connsiteY53" fmla="*/ 53410 h 121804"/>
                <a:gd name="connsiteX54" fmla="*/ 4123 w 121074"/>
                <a:gd name="connsiteY54" fmla="*/ 81278 h 121804"/>
                <a:gd name="connsiteX55" fmla="*/ 20912 w 121074"/>
                <a:gd name="connsiteY55" fmla="*/ 106845 h 121804"/>
                <a:gd name="connsiteX56" fmla="*/ 33102 w 121074"/>
                <a:gd name="connsiteY56" fmla="*/ 116237 h 121804"/>
                <a:gd name="connsiteX57" fmla="*/ 41650 w 121074"/>
                <a:gd name="connsiteY57" fmla="*/ 116429 h 121804"/>
                <a:gd name="connsiteX58" fmla="*/ 46327 w 121074"/>
                <a:gd name="connsiteY58" fmla="*/ 119457 h 121804"/>
                <a:gd name="connsiteX59" fmla="*/ 55986 w 121074"/>
                <a:gd name="connsiteY59" fmla="*/ 121028 h 121804"/>
                <a:gd name="connsiteX60" fmla="*/ 56983 w 121074"/>
                <a:gd name="connsiteY60" fmla="*/ 119150 h 121804"/>
                <a:gd name="connsiteX61" fmla="*/ 63500 w 121074"/>
                <a:gd name="connsiteY61" fmla="*/ 120990 h 121804"/>
                <a:gd name="connsiteX62" fmla="*/ 76034 w 121074"/>
                <a:gd name="connsiteY62" fmla="*/ 118805 h 121804"/>
                <a:gd name="connsiteX63" fmla="*/ 84467 w 121074"/>
                <a:gd name="connsiteY63" fmla="*/ 113554 h 121804"/>
                <a:gd name="connsiteX64" fmla="*/ 91176 w 121074"/>
                <a:gd name="connsiteY64" fmla="*/ 111177 h 121804"/>
                <a:gd name="connsiteX65" fmla="*/ 95277 w 121074"/>
                <a:gd name="connsiteY65" fmla="*/ 107075 h 121804"/>
                <a:gd name="connsiteX66" fmla="*/ 99532 w 121074"/>
                <a:gd name="connsiteY66" fmla="*/ 105657 h 121804"/>
                <a:gd name="connsiteX67" fmla="*/ 106010 w 121074"/>
                <a:gd name="connsiteY67" fmla="*/ 99447 h 121804"/>
                <a:gd name="connsiteX68" fmla="*/ 113523 w 121074"/>
                <a:gd name="connsiteY68" fmla="*/ 88982 h 121804"/>
                <a:gd name="connsiteX69" fmla="*/ 114597 w 121074"/>
                <a:gd name="connsiteY69" fmla="*/ 81814 h 121804"/>
                <a:gd name="connsiteX70" fmla="*/ 116283 w 121074"/>
                <a:gd name="connsiteY70" fmla="*/ 80894 h 121804"/>
                <a:gd name="connsiteX71" fmla="*/ 120078 w 121074"/>
                <a:gd name="connsiteY71" fmla="*/ 67248 h 121804"/>
                <a:gd name="connsiteX72" fmla="*/ 100644 w 121074"/>
                <a:gd name="connsiteY72" fmla="*/ 64220 h 12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21074" h="121804">
                  <a:moveTo>
                    <a:pt x="100605" y="64143"/>
                  </a:moveTo>
                  <a:cubicBezTo>
                    <a:pt x="99110" y="68168"/>
                    <a:pt x="98957" y="72500"/>
                    <a:pt x="97615" y="76371"/>
                  </a:cubicBezTo>
                  <a:cubicBezTo>
                    <a:pt x="99570" y="70813"/>
                    <a:pt x="94089" y="81163"/>
                    <a:pt x="93859" y="84038"/>
                  </a:cubicBezTo>
                  <a:cubicBezTo>
                    <a:pt x="93284" y="91397"/>
                    <a:pt x="100069" y="79093"/>
                    <a:pt x="94434" y="84114"/>
                  </a:cubicBezTo>
                  <a:cubicBezTo>
                    <a:pt x="93169" y="85264"/>
                    <a:pt x="91942" y="86798"/>
                    <a:pt x="91099" y="88254"/>
                  </a:cubicBezTo>
                  <a:cubicBezTo>
                    <a:pt x="86346" y="96342"/>
                    <a:pt x="96235" y="85763"/>
                    <a:pt x="92326" y="87871"/>
                  </a:cubicBezTo>
                  <a:cubicBezTo>
                    <a:pt x="90141" y="89059"/>
                    <a:pt x="87841" y="89864"/>
                    <a:pt x="85694" y="91206"/>
                  </a:cubicBezTo>
                  <a:cubicBezTo>
                    <a:pt x="84084" y="92202"/>
                    <a:pt x="83126" y="94272"/>
                    <a:pt x="81516" y="95154"/>
                  </a:cubicBezTo>
                  <a:cubicBezTo>
                    <a:pt x="87534" y="91781"/>
                    <a:pt x="81477" y="93582"/>
                    <a:pt x="79906" y="94464"/>
                  </a:cubicBezTo>
                  <a:cubicBezTo>
                    <a:pt x="77568" y="95806"/>
                    <a:pt x="75728" y="96841"/>
                    <a:pt x="73811" y="98796"/>
                  </a:cubicBezTo>
                  <a:cubicBezTo>
                    <a:pt x="69364" y="103319"/>
                    <a:pt x="80212" y="99064"/>
                    <a:pt x="74079" y="98834"/>
                  </a:cubicBezTo>
                  <a:cubicBezTo>
                    <a:pt x="72239" y="98757"/>
                    <a:pt x="70323" y="99984"/>
                    <a:pt x="68483" y="99984"/>
                  </a:cubicBezTo>
                  <a:cubicBezTo>
                    <a:pt x="72699" y="99984"/>
                    <a:pt x="68138" y="99026"/>
                    <a:pt x="66298" y="98911"/>
                  </a:cubicBezTo>
                  <a:cubicBezTo>
                    <a:pt x="60471" y="98604"/>
                    <a:pt x="58478" y="98872"/>
                    <a:pt x="52920" y="101556"/>
                  </a:cubicBezTo>
                  <a:cubicBezTo>
                    <a:pt x="56140" y="102092"/>
                    <a:pt x="59360" y="102629"/>
                    <a:pt x="62580" y="103127"/>
                  </a:cubicBezTo>
                  <a:cubicBezTo>
                    <a:pt x="57980" y="99447"/>
                    <a:pt x="53955" y="96381"/>
                    <a:pt x="47937" y="95499"/>
                  </a:cubicBezTo>
                  <a:cubicBezTo>
                    <a:pt x="43107" y="94771"/>
                    <a:pt x="39312" y="93161"/>
                    <a:pt x="45062" y="97032"/>
                  </a:cubicBezTo>
                  <a:cubicBezTo>
                    <a:pt x="42877" y="95576"/>
                    <a:pt x="40998" y="92969"/>
                    <a:pt x="38813" y="91321"/>
                  </a:cubicBezTo>
                  <a:cubicBezTo>
                    <a:pt x="29269" y="84114"/>
                    <a:pt x="27505" y="79898"/>
                    <a:pt x="23135" y="68858"/>
                  </a:cubicBezTo>
                  <a:cubicBezTo>
                    <a:pt x="22101" y="66213"/>
                    <a:pt x="20261" y="63875"/>
                    <a:pt x="19149" y="61268"/>
                  </a:cubicBezTo>
                  <a:cubicBezTo>
                    <a:pt x="19609" y="62341"/>
                    <a:pt x="19034" y="63415"/>
                    <a:pt x="19954" y="60348"/>
                  </a:cubicBezTo>
                  <a:cubicBezTo>
                    <a:pt x="21564" y="54905"/>
                    <a:pt x="22369" y="49807"/>
                    <a:pt x="23787" y="44249"/>
                  </a:cubicBezTo>
                  <a:cubicBezTo>
                    <a:pt x="24477" y="41450"/>
                    <a:pt x="30725" y="31407"/>
                    <a:pt x="26202" y="36582"/>
                  </a:cubicBezTo>
                  <a:cubicBezTo>
                    <a:pt x="28234" y="34282"/>
                    <a:pt x="32144" y="32825"/>
                    <a:pt x="34444" y="30296"/>
                  </a:cubicBezTo>
                  <a:cubicBezTo>
                    <a:pt x="39388" y="24929"/>
                    <a:pt x="33217" y="29184"/>
                    <a:pt x="35249" y="27919"/>
                  </a:cubicBezTo>
                  <a:cubicBezTo>
                    <a:pt x="39503" y="25312"/>
                    <a:pt x="44218" y="22476"/>
                    <a:pt x="48627" y="19754"/>
                  </a:cubicBezTo>
                  <a:cubicBezTo>
                    <a:pt x="38928" y="25772"/>
                    <a:pt x="46518" y="21479"/>
                    <a:pt x="50505" y="21441"/>
                  </a:cubicBezTo>
                  <a:cubicBezTo>
                    <a:pt x="57941" y="21364"/>
                    <a:pt x="48895" y="19984"/>
                    <a:pt x="54836" y="20521"/>
                  </a:cubicBezTo>
                  <a:cubicBezTo>
                    <a:pt x="57175" y="20712"/>
                    <a:pt x="59475" y="22207"/>
                    <a:pt x="61736" y="22246"/>
                  </a:cubicBezTo>
                  <a:cubicBezTo>
                    <a:pt x="64803" y="22284"/>
                    <a:pt x="68559" y="20137"/>
                    <a:pt x="71396" y="20444"/>
                  </a:cubicBezTo>
                  <a:cubicBezTo>
                    <a:pt x="59820" y="19179"/>
                    <a:pt x="77184" y="24776"/>
                    <a:pt x="79599" y="26079"/>
                  </a:cubicBezTo>
                  <a:cubicBezTo>
                    <a:pt x="90409" y="32097"/>
                    <a:pt x="90026" y="35815"/>
                    <a:pt x="94817" y="46357"/>
                  </a:cubicBezTo>
                  <a:cubicBezTo>
                    <a:pt x="96810" y="50688"/>
                    <a:pt x="99609" y="63836"/>
                    <a:pt x="100299" y="54253"/>
                  </a:cubicBezTo>
                  <a:cubicBezTo>
                    <a:pt x="99762" y="61843"/>
                    <a:pt x="97385" y="63721"/>
                    <a:pt x="100759" y="71771"/>
                  </a:cubicBezTo>
                  <a:cubicBezTo>
                    <a:pt x="105704" y="83501"/>
                    <a:pt x="124448" y="70353"/>
                    <a:pt x="119887" y="59543"/>
                  </a:cubicBezTo>
                  <a:cubicBezTo>
                    <a:pt x="116743" y="52030"/>
                    <a:pt x="118622" y="60463"/>
                    <a:pt x="119043" y="58662"/>
                  </a:cubicBezTo>
                  <a:cubicBezTo>
                    <a:pt x="119733" y="55787"/>
                    <a:pt x="121343" y="53832"/>
                    <a:pt x="121037" y="50573"/>
                  </a:cubicBezTo>
                  <a:cubicBezTo>
                    <a:pt x="120653" y="46510"/>
                    <a:pt x="117088" y="41680"/>
                    <a:pt x="115287" y="37962"/>
                  </a:cubicBezTo>
                  <a:cubicBezTo>
                    <a:pt x="111108" y="29184"/>
                    <a:pt x="109077" y="21249"/>
                    <a:pt x="101717" y="14388"/>
                  </a:cubicBezTo>
                  <a:cubicBezTo>
                    <a:pt x="95469" y="8561"/>
                    <a:pt x="86499" y="3424"/>
                    <a:pt x="78181" y="1125"/>
                  </a:cubicBezTo>
                  <a:cubicBezTo>
                    <a:pt x="74654" y="166"/>
                    <a:pt x="73351" y="550"/>
                    <a:pt x="69901" y="588"/>
                  </a:cubicBezTo>
                  <a:cubicBezTo>
                    <a:pt x="68406" y="588"/>
                    <a:pt x="67064" y="1853"/>
                    <a:pt x="65493" y="1815"/>
                  </a:cubicBezTo>
                  <a:cubicBezTo>
                    <a:pt x="66030" y="1815"/>
                    <a:pt x="69786" y="1278"/>
                    <a:pt x="66489" y="895"/>
                  </a:cubicBezTo>
                  <a:cubicBezTo>
                    <a:pt x="60663" y="243"/>
                    <a:pt x="57290" y="-485"/>
                    <a:pt x="51425" y="435"/>
                  </a:cubicBezTo>
                  <a:cubicBezTo>
                    <a:pt x="46672" y="1163"/>
                    <a:pt x="42110" y="2351"/>
                    <a:pt x="37932" y="4689"/>
                  </a:cubicBezTo>
                  <a:cubicBezTo>
                    <a:pt x="35900" y="5839"/>
                    <a:pt x="30840" y="9864"/>
                    <a:pt x="36054" y="7066"/>
                  </a:cubicBezTo>
                  <a:cubicBezTo>
                    <a:pt x="33600" y="8408"/>
                    <a:pt x="30725" y="8868"/>
                    <a:pt x="28195" y="10324"/>
                  </a:cubicBezTo>
                  <a:cubicBezTo>
                    <a:pt x="25589" y="11819"/>
                    <a:pt x="23404" y="13544"/>
                    <a:pt x="21334" y="15691"/>
                  </a:cubicBezTo>
                  <a:cubicBezTo>
                    <a:pt x="19609" y="17531"/>
                    <a:pt x="16159" y="22667"/>
                    <a:pt x="20529" y="18412"/>
                  </a:cubicBezTo>
                  <a:cubicBezTo>
                    <a:pt x="16619" y="22207"/>
                    <a:pt x="11751" y="23932"/>
                    <a:pt x="8953" y="29299"/>
                  </a:cubicBezTo>
                  <a:cubicBezTo>
                    <a:pt x="6959" y="33132"/>
                    <a:pt x="5234" y="38345"/>
                    <a:pt x="4008" y="42485"/>
                  </a:cubicBezTo>
                  <a:cubicBezTo>
                    <a:pt x="3318" y="44862"/>
                    <a:pt x="2819" y="47392"/>
                    <a:pt x="2436" y="49845"/>
                  </a:cubicBezTo>
                  <a:cubicBezTo>
                    <a:pt x="2321" y="50535"/>
                    <a:pt x="2321" y="51263"/>
                    <a:pt x="2206" y="51953"/>
                  </a:cubicBezTo>
                  <a:cubicBezTo>
                    <a:pt x="711" y="60271"/>
                    <a:pt x="3893" y="48312"/>
                    <a:pt x="2436" y="53410"/>
                  </a:cubicBezTo>
                  <a:cubicBezTo>
                    <a:pt x="-1206" y="66213"/>
                    <a:pt x="-861" y="68973"/>
                    <a:pt x="4123" y="81278"/>
                  </a:cubicBezTo>
                  <a:cubicBezTo>
                    <a:pt x="8722" y="92547"/>
                    <a:pt x="10792" y="99294"/>
                    <a:pt x="20912" y="106845"/>
                  </a:cubicBezTo>
                  <a:cubicBezTo>
                    <a:pt x="24592" y="109567"/>
                    <a:pt x="28885" y="114704"/>
                    <a:pt x="33102" y="116237"/>
                  </a:cubicBezTo>
                  <a:cubicBezTo>
                    <a:pt x="35939" y="117233"/>
                    <a:pt x="38890" y="115854"/>
                    <a:pt x="41650" y="116429"/>
                  </a:cubicBezTo>
                  <a:cubicBezTo>
                    <a:pt x="45598" y="117233"/>
                    <a:pt x="41765" y="115815"/>
                    <a:pt x="46327" y="119457"/>
                  </a:cubicBezTo>
                  <a:cubicBezTo>
                    <a:pt x="48972" y="121565"/>
                    <a:pt x="52690" y="122638"/>
                    <a:pt x="55986" y="121028"/>
                  </a:cubicBezTo>
                  <a:cubicBezTo>
                    <a:pt x="63615" y="117310"/>
                    <a:pt x="55258" y="118920"/>
                    <a:pt x="56983" y="119150"/>
                  </a:cubicBezTo>
                  <a:cubicBezTo>
                    <a:pt x="59245" y="119457"/>
                    <a:pt x="61123" y="120875"/>
                    <a:pt x="63500" y="120990"/>
                  </a:cubicBezTo>
                  <a:cubicBezTo>
                    <a:pt x="66796" y="121182"/>
                    <a:pt x="72814" y="119917"/>
                    <a:pt x="76034" y="118805"/>
                  </a:cubicBezTo>
                  <a:cubicBezTo>
                    <a:pt x="79254" y="117693"/>
                    <a:pt x="89796" y="110219"/>
                    <a:pt x="84467" y="113554"/>
                  </a:cubicBezTo>
                  <a:cubicBezTo>
                    <a:pt x="86384" y="112365"/>
                    <a:pt x="89144" y="112442"/>
                    <a:pt x="91176" y="111177"/>
                  </a:cubicBezTo>
                  <a:cubicBezTo>
                    <a:pt x="91252" y="111177"/>
                    <a:pt x="99302" y="104507"/>
                    <a:pt x="95277" y="107075"/>
                  </a:cubicBezTo>
                  <a:cubicBezTo>
                    <a:pt x="91521" y="109490"/>
                    <a:pt x="98880" y="106117"/>
                    <a:pt x="99532" y="105657"/>
                  </a:cubicBezTo>
                  <a:cubicBezTo>
                    <a:pt x="102215" y="103740"/>
                    <a:pt x="103787" y="101862"/>
                    <a:pt x="106010" y="99447"/>
                  </a:cubicBezTo>
                  <a:cubicBezTo>
                    <a:pt x="108655" y="96572"/>
                    <a:pt x="111798" y="92624"/>
                    <a:pt x="113523" y="88982"/>
                  </a:cubicBezTo>
                  <a:cubicBezTo>
                    <a:pt x="114635" y="86606"/>
                    <a:pt x="113638" y="84114"/>
                    <a:pt x="114597" y="81814"/>
                  </a:cubicBezTo>
                  <a:cubicBezTo>
                    <a:pt x="112258" y="87564"/>
                    <a:pt x="115823" y="82313"/>
                    <a:pt x="116283" y="80894"/>
                  </a:cubicBezTo>
                  <a:cubicBezTo>
                    <a:pt x="117740" y="76371"/>
                    <a:pt x="118392" y="71733"/>
                    <a:pt x="120078" y="67248"/>
                  </a:cubicBezTo>
                  <a:cubicBezTo>
                    <a:pt x="125330" y="53180"/>
                    <a:pt x="105014" y="52490"/>
                    <a:pt x="100644" y="64220"/>
                  </a:cubicBezTo>
                  <a:close/>
                </a:path>
              </a:pathLst>
            </a:custGeom>
            <a:solidFill>
              <a:srgbClr val="1E1E23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noProof="0" dirty="0"/>
            </a:p>
          </p:txBody>
        </p:sp>
        <p:grpSp>
          <p:nvGrpSpPr>
            <p:cNvPr id="78" name="Graphic 25">
              <a:extLst>
                <a:ext uri="{FF2B5EF4-FFF2-40B4-BE49-F238E27FC236}">
                  <a16:creationId xmlns:a16="http://schemas.microsoft.com/office/drawing/2014/main" id="{97361FCE-6170-C57F-0296-417723789C30}"/>
                </a:ext>
              </a:extLst>
            </p:cNvPr>
            <p:cNvGrpSpPr/>
            <p:nvPr/>
          </p:nvGrpSpPr>
          <p:grpSpPr>
            <a:xfrm>
              <a:off x="1198095" y="5106716"/>
              <a:ext cx="48520" cy="49511"/>
              <a:chOff x="1231198" y="4761218"/>
              <a:chExt cx="48520" cy="49511"/>
            </a:xfrm>
            <a:solidFill>
              <a:srgbClr val="1E1E23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58B631C-DFF2-78DB-318F-AF6C64A74B95}"/>
                  </a:ext>
                </a:extLst>
              </p:cNvPr>
              <p:cNvSpPr/>
              <p:nvPr/>
            </p:nvSpPr>
            <p:spPr>
              <a:xfrm>
                <a:off x="1254322" y="4788740"/>
                <a:ext cx="191" cy="114"/>
              </a:xfrm>
              <a:custGeom>
                <a:avLst/>
                <a:gdLst>
                  <a:gd name="connsiteX0" fmla="*/ 153 w 191"/>
                  <a:gd name="connsiteY0" fmla="*/ 115 h 114"/>
                  <a:gd name="connsiteX1" fmla="*/ 192 w 191"/>
                  <a:gd name="connsiteY1" fmla="*/ 115 h 114"/>
                  <a:gd name="connsiteX2" fmla="*/ 0 w 191"/>
                  <a:gd name="connsiteY2" fmla="*/ 0 h 114"/>
                  <a:gd name="connsiteX3" fmla="*/ 153 w 191"/>
                  <a:gd name="connsiteY3" fmla="*/ 77 h 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" h="114">
                    <a:moveTo>
                      <a:pt x="153" y="115"/>
                    </a:moveTo>
                    <a:cubicBezTo>
                      <a:pt x="153" y="115"/>
                      <a:pt x="153" y="115"/>
                      <a:pt x="192" y="115"/>
                    </a:cubicBezTo>
                    <a:cubicBezTo>
                      <a:pt x="115" y="115"/>
                      <a:pt x="38" y="38"/>
                      <a:pt x="0" y="0"/>
                    </a:cubicBezTo>
                    <a:cubicBezTo>
                      <a:pt x="38" y="0"/>
                      <a:pt x="115" y="38"/>
                      <a:pt x="153" y="77"/>
                    </a:cubicBezTo>
                    <a:close/>
                  </a:path>
                </a:pathLst>
              </a:custGeom>
              <a:solidFill>
                <a:srgbClr val="1E1E23"/>
              </a:solidFill>
              <a:ln w="38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noProof="0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0FD9B74-0F9F-669E-249E-B37E6742B918}"/>
                  </a:ext>
                </a:extLst>
              </p:cNvPr>
              <p:cNvSpPr/>
              <p:nvPr/>
            </p:nvSpPr>
            <p:spPr>
              <a:xfrm>
                <a:off x="1231198" y="4761218"/>
                <a:ext cx="48520" cy="49511"/>
              </a:xfrm>
              <a:custGeom>
                <a:avLst/>
                <a:gdLst>
                  <a:gd name="connsiteX0" fmla="*/ 48347 w 48520"/>
                  <a:gd name="connsiteY0" fmla="*/ 19933 h 49511"/>
                  <a:gd name="connsiteX1" fmla="*/ 42942 w 48520"/>
                  <a:gd name="connsiteY1" fmla="*/ 6823 h 49511"/>
                  <a:gd name="connsiteX2" fmla="*/ 40105 w 48520"/>
                  <a:gd name="connsiteY2" fmla="*/ 5443 h 49511"/>
                  <a:gd name="connsiteX3" fmla="*/ 38649 w 48520"/>
                  <a:gd name="connsiteY3" fmla="*/ 4830 h 49511"/>
                  <a:gd name="connsiteX4" fmla="*/ 34240 w 48520"/>
                  <a:gd name="connsiteY4" fmla="*/ 1533 h 49511"/>
                  <a:gd name="connsiteX5" fmla="*/ 14461 w 48520"/>
                  <a:gd name="connsiteY5" fmla="*/ 4791 h 49511"/>
                  <a:gd name="connsiteX6" fmla="*/ 12237 w 48520"/>
                  <a:gd name="connsiteY6" fmla="*/ 7130 h 49511"/>
                  <a:gd name="connsiteX7" fmla="*/ 11854 w 48520"/>
                  <a:gd name="connsiteY7" fmla="*/ 7513 h 49511"/>
                  <a:gd name="connsiteX8" fmla="*/ 7408 w 48520"/>
                  <a:gd name="connsiteY8" fmla="*/ 11308 h 49511"/>
                  <a:gd name="connsiteX9" fmla="*/ 201 w 48520"/>
                  <a:gd name="connsiteY9" fmla="*/ 28711 h 49511"/>
                  <a:gd name="connsiteX10" fmla="*/ 5299 w 48520"/>
                  <a:gd name="connsiteY10" fmla="*/ 43507 h 49511"/>
                  <a:gd name="connsiteX11" fmla="*/ 20249 w 48520"/>
                  <a:gd name="connsiteY11" fmla="*/ 48874 h 49511"/>
                  <a:gd name="connsiteX12" fmla="*/ 35467 w 48520"/>
                  <a:gd name="connsiteY12" fmla="*/ 46842 h 49511"/>
                  <a:gd name="connsiteX13" fmla="*/ 43287 w 48520"/>
                  <a:gd name="connsiteY13" fmla="*/ 39559 h 49511"/>
                  <a:gd name="connsiteX14" fmla="*/ 45702 w 48520"/>
                  <a:gd name="connsiteY14" fmla="*/ 33349 h 49511"/>
                  <a:gd name="connsiteX15" fmla="*/ 45663 w 48520"/>
                  <a:gd name="connsiteY15" fmla="*/ 33349 h 49511"/>
                  <a:gd name="connsiteX16" fmla="*/ 46698 w 48520"/>
                  <a:gd name="connsiteY16" fmla="*/ 31279 h 49511"/>
                  <a:gd name="connsiteX17" fmla="*/ 48385 w 48520"/>
                  <a:gd name="connsiteY17" fmla="*/ 19856 h 4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520" h="49511">
                    <a:moveTo>
                      <a:pt x="48347" y="19933"/>
                    </a:moveTo>
                    <a:cubicBezTo>
                      <a:pt x="47963" y="15064"/>
                      <a:pt x="47618" y="9506"/>
                      <a:pt x="42942" y="6823"/>
                    </a:cubicBezTo>
                    <a:cubicBezTo>
                      <a:pt x="42060" y="6325"/>
                      <a:pt x="41063" y="5865"/>
                      <a:pt x="40105" y="5443"/>
                    </a:cubicBezTo>
                    <a:cubicBezTo>
                      <a:pt x="39415" y="5136"/>
                      <a:pt x="38879" y="4906"/>
                      <a:pt x="38649" y="4830"/>
                    </a:cubicBezTo>
                    <a:cubicBezTo>
                      <a:pt x="37192" y="3718"/>
                      <a:pt x="35812" y="2491"/>
                      <a:pt x="34240" y="1533"/>
                    </a:cubicBezTo>
                    <a:cubicBezTo>
                      <a:pt x="28720" y="-1764"/>
                      <a:pt x="18831" y="690"/>
                      <a:pt x="14461" y="4791"/>
                    </a:cubicBezTo>
                    <a:cubicBezTo>
                      <a:pt x="13694" y="5520"/>
                      <a:pt x="12927" y="6325"/>
                      <a:pt x="12237" y="7130"/>
                    </a:cubicBezTo>
                    <a:cubicBezTo>
                      <a:pt x="12123" y="7245"/>
                      <a:pt x="11969" y="7398"/>
                      <a:pt x="11854" y="7513"/>
                    </a:cubicBezTo>
                    <a:cubicBezTo>
                      <a:pt x="10359" y="8433"/>
                      <a:pt x="8366" y="10464"/>
                      <a:pt x="7408" y="11308"/>
                    </a:cubicBezTo>
                    <a:cubicBezTo>
                      <a:pt x="3306" y="14911"/>
                      <a:pt x="-987" y="23037"/>
                      <a:pt x="201" y="28711"/>
                    </a:cubicBezTo>
                    <a:cubicBezTo>
                      <a:pt x="1044" y="32774"/>
                      <a:pt x="2463" y="40632"/>
                      <a:pt x="5299" y="43507"/>
                    </a:cubicBezTo>
                    <a:cubicBezTo>
                      <a:pt x="9056" y="47264"/>
                      <a:pt x="15266" y="48260"/>
                      <a:pt x="20249" y="48874"/>
                    </a:cubicBezTo>
                    <a:cubicBezTo>
                      <a:pt x="26037" y="49947"/>
                      <a:pt x="30100" y="49909"/>
                      <a:pt x="35467" y="46842"/>
                    </a:cubicBezTo>
                    <a:cubicBezTo>
                      <a:pt x="38725" y="45002"/>
                      <a:pt x="41485" y="43009"/>
                      <a:pt x="43287" y="39559"/>
                    </a:cubicBezTo>
                    <a:cubicBezTo>
                      <a:pt x="43632" y="38945"/>
                      <a:pt x="45702" y="33349"/>
                      <a:pt x="45702" y="33349"/>
                    </a:cubicBezTo>
                    <a:cubicBezTo>
                      <a:pt x="45702" y="33349"/>
                      <a:pt x="45702" y="33349"/>
                      <a:pt x="45663" y="33349"/>
                    </a:cubicBezTo>
                    <a:cubicBezTo>
                      <a:pt x="46008" y="32659"/>
                      <a:pt x="46353" y="31969"/>
                      <a:pt x="46698" y="31279"/>
                    </a:cubicBezTo>
                    <a:cubicBezTo>
                      <a:pt x="48615" y="27407"/>
                      <a:pt x="48692" y="23996"/>
                      <a:pt x="48385" y="19856"/>
                    </a:cubicBezTo>
                    <a:close/>
                  </a:path>
                </a:pathLst>
              </a:custGeom>
              <a:solidFill>
                <a:srgbClr val="1E1E23"/>
              </a:solidFill>
              <a:ln w="38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425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F068F-9934-DF9E-9973-63031F5B9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5">
            <a:extLst>
              <a:ext uri="{FF2B5EF4-FFF2-40B4-BE49-F238E27FC236}">
                <a16:creationId xmlns:a16="http://schemas.microsoft.com/office/drawing/2014/main" id="{C6990909-47B9-037E-A135-84AB121407BD}"/>
              </a:ext>
            </a:extLst>
          </p:cNvPr>
          <p:cNvSpPr txBox="1"/>
          <p:nvPr/>
        </p:nvSpPr>
        <p:spPr>
          <a:xfrm>
            <a:off x="685800" y="846446"/>
            <a:ext cx="6908958" cy="914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2663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DADOS SOBRE FRACKING</a:t>
            </a:r>
          </a:p>
          <a:p>
            <a:pPr>
              <a:lnSpc>
                <a:spcPts val="3729"/>
              </a:lnSpc>
            </a:pPr>
            <a:r>
              <a:rPr lang="pt-BR" sz="2000" noProof="0" dirty="0">
                <a:solidFill>
                  <a:srgbClr val="000000"/>
                </a:solidFill>
                <a:latin typeface="Montserrat" pitchFamily="2" charset="0"/>
                <a:ea typeface="Montserrat Bold"/>
                <a:cs typeface="Montserrat Bold"/>
                <a:sym typeface="Montserrat Bold"/>
              </a:rPr>
              <a:t>SEGURANÇA E PREVISIBILIDADE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203F3D4-A257-DC17-2796-A5317FDB98CA}"/>
              </a:ext>
            </a:extLst>
          </p:cNvPr>
          <p:cNvSpPr/>
          <p:nvPr/>
        </p:nvSpPr>
        <p:spPr>
          <a:xfrm>
            <a:off x="690124" y="3464056"/>
            <a:ext cx="10910104" cy="1495477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16000" rIns="252000" rtlCol="0" anchor="ctr"/>
          <a:lstStyle/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PROTEÇÃO DE AQUÍFEROS: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 Todas as camadas são mapeadas</a:t>
            </a: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 antes da perfuração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, incluindo aquíferos</a:t>
            </a: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u="sng" noProof="0" dirty="0">
                <a:solidFill>
                  <a:srgbClr val="080808"/>
                </a:solidFill>
                <a:latin typeface="Cera" panose="00000500000000000000" pitchFamily="50" charset="0"/>
              </a:rPr>
              <a:t>Em qualquer poço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, os poços são revestidos no curso da </a:t>
            </a: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perfuração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e as zonas completamente isoladas, incluindo </a:t>
            </a: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aquíferos</a:t>
            </a:r>
            <a:endParaRPr lang="pt-BR" sz="1400" noProof="0" dirty="0">
              <a:solidFill>
                <a:srgbClr val="080808"/>
              </a:solidFill>
              <a:latin typeface="Cera" panose="00000500000000000000" pitchFamily="50" charset="0"/>
            </a:endParaRP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u="sng" noProof="0" dirty="0">
                <a:solidFill>
                  <a:srgbClr val="080808"/>
                </a:solidFill>
                <a:latin typeface="Cera" panose="00000500000000000000" pitchFamily="50" charset="0"/>
              </a:rPr>
              <a:t>Resolução ANP 21/2014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: exige mapeamento completo e distância segura entre aquíferos e a zona de fracking </a:t>
            </a: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Estudo com 23 mil poços nos EUA (EPA) confirmou </a:t>
            </a: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que um distanciamento adequado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protege os aquíferos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C96412F-705F-EF43-C778-15874C4100E4}"/>
              </a:ext>
            </a:extLst>
          </p:cNvPr>
          <p:cNvSpPr/>
          <p:nvPr/>
        </p:nvSpPr>
        <p:spPr>
          <a:xfrm>
            <a:off x="690124" y="1852081"/>
            <a:ext cx="10910104" cy="1382232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b="1" cap="small" dirty="0">
                <a:solidFill>
                  <a:schemeClr val="tx1"/>
                </a:solidFill>
                <a:latin typeface="Cera" panose="00000500000000000000" pitchFamily="50" charset="0"/>
              </a:rPr>
              <a:t>Uso de Água Doce: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menor do que outras atividades industriais e agrícolas</a:t>
            </a: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Se o Brasil fraturasse igual à Argentina (160 poços/ano), o consumo seria </a:t>
            </a:r>
            <a:r>
              <a:rPr lang="pt-BR" sz="16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0,001%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do usado na irrigação</a:t>
            </a: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Estudo da agência ambiental </a:t>
            </a: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federal dos EUA (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EPA): fracking responde por </a:t>
            </a: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menos de 1% do consumo total de água doce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nos municípios onde ocorre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F6C2866-B6A1-8485-FAFA-332E3B3751AF}"/>
              </a:ext>
            </a:extLst>
          </p:cNvPr>
          <p:cNvSpPr/>
          <p:nvPr/>
        </p:nvSpPr>
        <p:spPr>
          <a:xfrm>
            <a:off x="690124" y="5189613"/>
            <a:ext cx="10910104" cy="1382232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SISMOS: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Antes do fracking, estudos sísmicos e modelagens do subsolo </a:t>
            </a: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são realizados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para prever o comportamento e definir o volume e pressão ideais. O monitoramento microssísmico permite confirmar que tudo está conforme planejado.</a:t>
            </a: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É possível ver em tempo real a zona de influência do fracking e garantir que está restrita ao reservatório </a:t>
            </a: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Estudos no Canadá mostram que sismos são a exceção e, quando ocorrem, quase nunca são sentidos na superfície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D097927-6C15-D160-742E-C122C4810DFA}"/>
              </a:ext>
            </a:extLst>
          </p:cNvPr>
          <p:cNvSpPr>
            <a:spLocks/>
          </p:cNvSpPr>
          <p:nvPr/>
        </p:nvSpPr>
        <p:spPr>
          <a:xfrm>
            <a:off x="690124" y="1852081"/>
            <a:ext cx="137561" cy="1382400"/>
          </a:xfrm>
          <a:prstGeom prst="roundRect">
            <a:avLst>
              <a:gd name="adj" fmla="val 0"/>
            </a:avLst>
          </a:prstGeom>
          <a:solidFill>
            <a:srgbClr val="3C69A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011DD0B9-3EC2-D7EC-7CDE-44B8713B0C24}"/>
              </a:ext>
            </a:extLst>
          </p:cNvPr>
          <p:cNvSpPr>
            <a:spLocks/>
          </p:cNvSpPr>
          <p:nvPr/>
        </p:nvSpPr>
        <p:spPr>
          <a:xfrm>
            <a:off x="690124" y="5189445"/>
            <a:ext cx="137561" cy="1382400"/>
          </a:xfrm>
          <a:prstGeom prst="roundRect">
            <a:avLst>
              <a:gd name="adj" fmla="val 0"/>
            </a:avLst>
          </a:prstGeom>
          <a:solidFill>
            <a:srgbClr val="F6D87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0384EF73-0E6C-57EB-B56D-05345FB8D708}"/>
              </a:ext>
            </a:extLst>
          </p:cNvPr>
          <p:cNvSpPr>
            <a:spLocks/>
          </p:cNvSpPr>
          <p:nvPr/>
        </p:nvSpPr>
        <p:spPr>
          <a:xfrm>
            <a:off x="690124" y="3464794"/>
            <a:ext cx="137561" cy="1494000"/>
          </a:xfrm>
          <a:prstGeom prst="roundRect">
            <a:avLst>
              <a:gd name="adj" fmla="val 0"/>
            </a:avLst>
          </a:prstGeom>
          <a:solidFill>
            <a:srgbClr val="00C36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140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573AF-BC7E-9AC1-26D4-686890F32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27B14EB-5D4F-F792-C7C6-ABB39A8E5898}"/>
              </a:ext>
            </a:extLst>
          </p:cNvPr>
          <p:cNvSpPr/>
          <p:nvPr/>
        </p:nvSpPr>
        <p:spPr>
          <a:xfrm>
            <a:off x="685800" y="2271562"/>
            <a:ext cx="10826016" cy="3012142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285750" lvl="2" indent="-285750" defTabSz="990527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65% a 70% da produção americana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e </a:t>
            </a: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66% da produção Argentina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de gás natural vem de não convencionais</a:t>
            </a:r>
          </a:p>
          <a:p>
            <a:pPr marL="285750" lvl="2" indent="-285750" defTabSz="990527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Na Argentina, na última década a produção de reservatórios não convencionais saltou:</a:t>
            </a:r>
          </a:p>
          <a:p>
            <a:pPr marL="742950" lvl="3" indent="-285750" defTabSz="990527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Óleo: de 20,7 mil barris/dia para 386 mil barris/dia</a:t>
            </a:r>
          </a:p>
          <a:p>
            <a:pPr marL="742950" lvl="3" indent="-285750" defTabSz="990527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Gás: de 2,7 milhões de m3/dia para 82 milhões de m3/dia</a:t>
            </a:r>
          </a:p>
          <a:p>
            <a:pPr marL="285750" lvl="2" indent="-285750" defTabSz="990527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Em 2025, os EUA produziram </a:t>
            </a: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2,1 bilhões m3/dia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de gás em formações não convencionais </a:t>
            </a:r>
          </a:p>
          <a:p>
            <a:pPr marL="285750" lvl="2" indent="-28575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Em 2023, a China produziu </a:t>
            </a: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243,5 milhões m3/dia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de gás em formações não convencionais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04FD293-9C2C-1486-E635-977E57715A12}"/>
              </a:ext>
            </a:extLst>
          </p:cNvPr>
          <p:cNvSpPr>
            <a:spLocks/>
          </p:cNvSpPr>
          <p:nvPr/>
        </p:nvSpPr>
        <p:spPr>
          <a:xfrm>
            <a:off x="686534" y="2271560"/>
            <a:ext cx="137561" cy="3012143"/>
          </a:xfrm>
          <a:prstGeom prst="roundRect">
            <a:avLst>
              <a:gd name="adj" fmla="val 0"/>
            </a:avLst>
          </a:prstGeom>
          <a:solidFill>
            <a:srgbClr val="00C36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1B83A4A-A9B9-AEED-7196-46A310C40EDC}"/>
              </a:ext>
            </a:extLst>
          </p:cNvPr>
          <p:cNvSpPr txBox="1"/>
          <p:nvPr/>
        </p:nvSpPr>
        <p:spPr>
          <a:xfrm>
            <a:off x="685800" y="837302"/>
            <a:ext cx="6908958" cy="914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2663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DADOS SOBRE FRACKING </a:t>
            </a:r>
          </a:p>
          <a:p>
            <a:pPr>
              <a:lnSpc>
                <a:spcPts val="3729"/>
              </a:lnSpc>
            </a:pPr>
            <a:r>
              <a:rPr lang="pt-BR" sz="2000" b="1" dirty="0">
                <a:solidFill>
                  <a:srgbClr val="00C361"/>
                </a:solidFill>
                <a:latin typeface="Montserrat" pitchFamily="2" charset="0"/>
                <a:sym typeface="Montserrat Bold"/>
              </a:rPr>
              <a:t>RESULTADOS IMPRESSIONANTES</a:t>
            </a:r>
          </a:p>
        </p:txBody>
      </p:sp>
      <p:pic>
        <p:nvPicPr>
          <p:cNvPr id="5" name="Picture 4" descr="Red Arrow Line Png - Red Hand Drawn Arrow Png, Transparent Png - kindpng">
            <a:extLst>
              <a:ext uri="{FF2B5EF4-FFF2-40B4-BE49-F238E27FC236}">
                <a16:creationId xmlns:a16="http://schemas.microsoft.com/office/drawing/2014/main" id="{0C9FC9CA-FFD4-D2F1-23BA-14C4ACEB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4000"/>
                    </a14:imgEffect>
                    <a14:imgEffect>
                      <a14:brightnessContrast bright="-2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634" flipV="1">
            <a:off x="8594054" y="3950581"/>
            <a:ext cx="547423" cy="3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D74756-F990-2777-7039-D02C712C691D}"/>
              </a:ext>
            </a:extLst>
          </p:cNvPr>
          <p:cNvSpPr txBox="1"/>
          <p:nvPr/>
        </p:nvSpPr>
        <p:spPr>
          <a:xfrm>
            <a:off x="9163285" y="3836150"/>
            <a:ext cx="2714289" cy="5844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42925" lvl="2" indent="-12700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300" noProof="0" dirty="0">
                <a:solidFill>
                  <a:srgbClr val="080808"/>
                </a:solidFill>
                <a:latin typeface="Cera" panose="00000500000000000000" pitchFamily="50" charset="0"/>
              </a:rPr>
              <a:t>Produção atual do Brasil: 181 milhões m3/dia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02CB8D-36AF-F538-5726-187F31F64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2064" y="3980755"/>
            <a:ext cx="3333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6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A72A7-982B-58A7-4B21-045C48897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5">
            <a:extLst>
              <a:ext uri="{FF2B5EF4-FFF2-40B4-BE49-F238E27FC236}">
                <a16:creationId xmlns:a16="http://schemas.microsoft.com/office/drawing/2014/main" id="{F59D6AAD-4B6D-CF0D-7147-9E3C2980ABD1}"/>
              </a:ext>
            </a:extLst>
          </p:cNvPr>
          <p:cNvSpPr txBox="1"/>
          <p:nvPr/>
        </p:nvSpPr>
        <p:spPr>
          <a:xfrm>
            <a:off x="685800" y="828158"/>
            <a:ext cx="6908958" cy="914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2663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EFEITOS POSITIVOS</a:t>
            </a:r>
          </a:p>
          <a:p>
            <a:pPr>
              <a:lnSpc>
                <a:spcPts val="3729"/>
              </a:lnSpc>
            </a:pPr>
            <a:r>
              <a:rPr lang="pt-BR" sz="2000" b="1" dirty="0">
                <a:solidFill>
                  <a:srgbClr val="00C361"/>
                </a:solidFill>
                <a:latin typeface="Montserrat" pitchFamily="2" charset="0"/>
                <a:sym typeface="Montserrat Bold"/>
              </a:rPr>
              <a:t>ALIADO DA TRANSIÇÃO ENERGÉTICA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69F19FD-B9C1-C1B9-68E1-E0318D182EA9}"/>
              </a:ext>
            </a:extLst>
          </p:cNvPr>
          <p:cNvSpPr/>
          <p:nvPr/>
        </p:nvSpPr>
        <p:spPr>
          <a:xfrm>
            <a:off x="601885" y="1939440"/>
            <a:ext cx="5071801" cy="4167522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ESTÍMULO AO GÁS NATURAL: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Possibilidade de aumento substancial da produção de gás natural, </a:t>
            </a: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combustível de transição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que emite 30% menos CO2 do que petróleo e 44% menos que carvão</a:t>
            </a: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spc="-30" noProof="0" dirty="0">
                <a:solidFill>
                  <a:srgbClr val="080808"/>
                </a:solidFill>
                <a:latin typeface="Cera" panose="00000500000000000000" pitchFamily="50" charset="0"/>
              </a:rPr>
              <a:t>Geração termoelétrica a gás </a:t>
            </a:r>
            <a:r>
              <a:rPr lang="pt-BR" sz="1400" b="1" spc="-30" noProof="0" dirty="0">
                <a:solidFill>
                  <a:srgbClr val="080808"/>
                </a:solidFill>
                <a:latin typeface="Cera" panose="00000500000000000000" pitchFamily="50" charset="0"/>
              </a:rPr>
              <a:t>essencial para o aumento da geração solar e eólica</a:t>
            </a:r>
            <a:r>
              <a:rPr lang="pt-BR" sz="1400" spc="-30" noProof="0" dirty="0">
                <a:solidFill>
                  <a:srgbClr val="080808"/>
                </a:solidFill>
                <a:latin typeface="Cera" panose="00000500000000000000" pitchFamily="50" charset="0"/>
              </a:rPr>
              <a:t>, em razão da intermitência dessas fontes</a:t>
            </a: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A maior oferta de gás reduziria o seu preço, viabilizando:</a:t>
            </a:r>
          </a:p>
          <a:p>
            <a:pPr marL="176213" lvl="2" indent="-176213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dirty="0">
                <a:solidFill>
                  <a:srgbClr val="080808"/>
                </a:solidFill>
                <a:latin typeface="Cera" panose="00000500000000000000" pitchFamily="50" charset="0"/>
              </a:rPr>
              <a:t>-	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uso no agronegócio (73% dependente de diesel: 40% mais poluente) </a:t>
            </a:r>
          </a:p>
          <a:p>
            <a:pPr marL="176213" lvl="2" indent="-176213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-	produção nacional de fertilizantes nitrogenados</a:t>
            </a:r>
          </a:p>
          <a:p>
            <a:pPr marL="176213" lvl="2" indent="-176213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-	reduzir dependência da Rússia (maior fornecedora de diesel e fertilizantes nitrogênios)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7EB1BE68-EBD7-0D94-DB5E-5B6CDC20CC7D}"/>
              </a:ext>
            </a:extLst>
          </p:cNvPr>
          <p:cNvSpPr/>
          <p:nvPr/>
        </p:nvSpPr>
        <p:spPr>
          <a:xfrm>
            <a:off x="5993176" y="3080931"/>
            <a:ext cx="5695720" cy="1844490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SOBERANIA ENERGÉTICA E AMBIENTAL: 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As reservas do Brasil irão declinar em 2029. Sem renovação, o país será dependente de importações de países que usam intensamente fracking ou que possuem controle ambiental inferior. </a:t>
            </a:r>
          </a:p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u="sng" noProof="0" dirty="0">
                <a:solidFill>
                  <a:srgbClr val="080808"/>
                </a:solidFill>
                <a:latin typeface="Cera" panose="00000500000000000000" pitchFamily="50" charset="0"/>
              </a:rPr>
              <a:t>Enquanto houver demanda, o Brasil deve produzir seu próprio petróleo e gás.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CE83D60-B927-A646-6174-ACDF06EFCC1B}"/>
              </a:ext>
            </a:extLst>
          </p:cNvPr>
          <p:cNvSpPr/>
          <p:nvPr/>
        </p:nvSpPr>
        <p:spPr>
          <a:xfrm>
            <a:off x="5993175" y="5195290"/>
            <a:ext cx="5695720" cy="1239135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MAIOR DISTRIBUIÇÃO DO DESENVOLVIMENTO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: Grande parte das áreas com potencial de não convencionais encontra-se no interior do Brasil. A produção nessas áreas levaria à interiorização de riquezas.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3B0B2DB-D08F-1AC5-7227-0CFA07A92639}"/>
              </a:ext>
            </a:extLst>
          </p:cNvPr>
          <p:cNvSpPr/>
          <p:nvPr/>
        </p:nvSpPr>
        <p:spPr>
          <a:xfrm>
            <a:off x="5993176" y="1742896"/>
            <a:ext cx="5695720" cy="1068166"/>
          </a:xfrm>
          <a:prstGeom prst="roundRect">
            <a:avLst>
              <a:gd name="adj" fmla="val 686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marL="0" lvl="2" defTabSz="990527">
              <a:lnSpc>
                <a:spcPts val="18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1400" b="1" noProof="0" dirty="0">
                <a:solidFill>
                  <a:srgbClr val="080808"/>
                </a:solidFill>
                <a:latin typeface="Cera" panose="00000500000000000000" pitchFamily="50" charset="0"/>
              </a:rPr>
              <a:t>ESTÍMULO A CAMPOS MADUROS</a:t>
            </a:r>
            <a:r>
              <a:rPr lang="pt-BR" sz="1400" noProof="0" dirty="0">
                <a:solidFill>
                  <a:srgbClr val="080808"/>
                </a:solidFill>
                <a:latin typeface="Cera" panose="00000500000000000000" pitchFamily="50" charset="0"/>
              </a:rPr>
              <a:t>: O fracking permitiria estender a vida de campos antigos no RN e BA, que produziriam mais sem aumentar o impacto ambiental</a:t>
            </a:r>
          </a:p>
        </p:txBody>
      </p:sp>
    </p:spTree>
    <p:extLst>
      <p:ext uri="{BB962C8B-B14F-4D97-AF65-F5344CB8AC3E}">
        <p14:creationId xmlns:p14="http://schemas.microsoft.com/office/powerpoint/2010/main" val="69359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>
            <a:extLst>
              <a:ext uri="{FF2B5EF4-FFF2-40B4-BE49-F238E27FC236}">
                <a16:creationId xmlns:a16="http://schemas.microsoft.com/office/drawing/2014/main" id="{783C3E08-EF45-E7A4-6DF2-01A9F42010D0}"/>
              </a:ext>
            </a:extLst>
          </p:cNvPr>
          <p:cNvSpPr txBox="1"/>
          <p:nvPr/>
        </p:nvSpPr>
        <p:spPr>
          <a:xfrm>
            <a:off x="685800" y="828158"/>
            <a:ext cx="10820400" cy="44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pt-BR" sz="2663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POSIÇÃO DA ABPIP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ED6C945-F46E-199A-EFE9-91A673E8FD04}"/>
              </a:ext>
            </a:extLst>
          </p:cNvPr>
          <p:cNvSpPr txBox="1"/>
          <p:nvPr/>
        </p:nvSpPr>
        <p:spPr>
          <a:xfrm>
            <a:off x="1245659" y="1964005"/>
            <a:ext cx="9527116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990527">
              <a:lnSpc>
                <a:spcPts val="2300"/>
              </a:lnSpc>
              <a:spcBef>
                <a:spcPct val="0"/>
              </a:spcBef>
              <a:spcAft>
                <a:spcPts val="1200"/>
              </a:spcAft>
            </a:pPr>
            <a:endParaRPr lang="pt-BR" sz="2000" i="1" dirty="0">
              <a:solidFill>
                <a:srgbClr val="080808"/>
              </a:solidFill>
              <a:latin typeface="Cera" panose="00000500000000000000" pitchFamily="50" charset="0"/>
            </a:endParaRPr>
          </a:p>
          <a:p>
            <a:pPr marL="0" lvl="2" algn="ctr" defTabSz="990527">
              <a:lnSpc>
                <a:spcPts val="23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sz="2000" i="1" dirty="0">
                <a:solidFill>
                  <a:srgbClr val="080808"/>
                </a:solidFill>
                <a:latin typeface="Cera" panose="00000500000000000000" pitchFamily="50" charset="0"/>
              </a:rPr>
              <a:t>A ABPIP defende a </a:t>
            </a:r>
            <a:r>
              <a:rPr lang="pt-BR" sz="2000" b="1" i="1" dirty="0">
                <a:solidFill>
                  <a:srgbClr val="080808"/>
                </a:solidFill>
                <a:latin typeface="Cera" panose="00000500000000000000" pitchFamily="50" charset="0"/>
              </a:rPr>
              <a:t>competência das autoridades constituídas </a:t>
            </a:r>
            <a:r>
              <a:rPr lang="pt-BR" sz="2000" i="1" dirty="0">
                <a:solidFill>
                  <a:srgbClr val="080808"/>
                </a:solidFill>
                <a:latin typeface="Cera" panose="00000500000000000000" pitchFamily="50" charset="0"/>
              </a:rPr>
              <a:t>de analisar cada etapa dos projetos e verificar se os riscos foram endereçados.</a:t>
            </a:r>
          </a:p>
          <a:p>
            <a:pPr marL="0" lvl="2" algn="ctr" defTabSz="990527">
              <a:lnSpc>
                <a:spcPts val="2300"/>
              </a:lnSpc>
              <a:spcBef>
                <a:spcPct val="0"/>
              </a:spcBef>
              <a:spcAft>
                <a:spcPts val="1200"/>
              </a:spcAft>
            </a:pPr>
            <a:endParaRPr lang="pt-BR" sz="2000" i="1" dirty="0">
              <a:solidFill>
                <a:srgbClr val="080808"/>
              </a:solidFill>
              <a:latin typeface="Cera" panose="00000500000000000000" pitchFamily="50" charset="0"/>
            </a:endParaRPr>
          </a:p>
          <a:p>
            <a:pPr marL="0" lvl="2" algn="ctr" defTabSz="990527">
              <a:lnSpc>
                <a:spcPts val="2300"/>
              </a:lnSpc>
              <a:spcBef>
                <a:spcPct val="0"/>
              </a:spcBef>
              <a:spcAft>
                <a:spcPts val="1200"/>
              </a:spcAft>
            </a:pPr>
            <a:r>
              <a:rPr lang="pt-BR" sz="2000" i="1" dirty="0">
                <a:solidFill>
                  <a:srgbClr val="080808"/>
                </a:solidFill>
                <a:latin typeface="Cera" panose="00000500000000000000" pitchFamily="50" charset="0"/>
              </a:rPr>
              <a:t>A </a:t>
            </a:r>
            <a:r>
              <a:rPr lang="pt-BR" sz="2000" b="1" i="1" dirty="0">
                <a:solidFill>
                  <a:srgbClr val="080808"/>
                </a:solidFill>
                <a:latin typeface="Cera" panose="00000500000000000000" pitchFamily="50" charset="0"/>
              </a:rPr>
              <a:t>suspensão prévia distorce esse arranjo institucional </a:t>
            </a:r>
            <a:r>
              <a:rPr lang="pt-BR" sz="2000" i="1" dirty="0">
                <a:solidFill>
                  <a:srgbClr val="080808"/>
                </a:solidFill>
                <a:latin typeface="Cera" panose="00000500000000000000" pitchFamily="50" charset="0"/>
              </a:rPr>
              <a:t>e</a:t>
            </a:r>
            <a:r>
              <a:rPr lang="pt-BR" sz="2000" b="1" i="1" dirty="0">
                <a:solidFill>
                  <a:srgbClr val="080808"/>
                </a:solidFill>
                <a:latin typeface="Cera" panose="00000500000000000000" pitchFamily="50" charset="0"/>
              </a:rPr>
              <a:t> gera contradição </a:t>
            </a:r>
            <a:r>
              <a:rPr lang="pt-BR" sz="2000" i="1" dirty="0">
                <a:solidFill>
                  <a:srgbClr val="080808"/>
                </a:solidFill>
                <a:latin typeface="Cera" panose="00000500000000000000" pitchFamily="50" charset="0"/>
              </a:rPr>
              <a:t>(sob a defesa de mais estudos, proíbe-se justamente a realização de estudos)</a:t>
            </a:r>
          </a:p>
        </p:txBody>
      </p:sp>
    </p:spTree>
    <p:extLst>
      <p:ext uri="{BB962C8B-B14F-4D97-AF65-F5344CB8AC3E}">
        <p14:creationId xmlns:p14="http://schemas.microsoft.com/office/powerpoint/2010/main" val="376083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roperties xmlns="http://www.imanage.com/work/xmlschema">
  <documentid>TEXT!116468192.1</documentid>
  <senderid>JNS</senderid>
  <senderemail>JCASTRO@MACHADOMEYER.COM.BR</senderemail>
  <lastmodified>2025-12-05T15:00:29.0000000-03:00</lastmodified>
  <database>TEXT</database>
</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1f1ca8-ff21-4595-b5e7-20dd7c599179">
      <Terms xmlns="http://schemas.microsoft.com/office/infopath/2007/PartnerControls"/>
    </lcf76f155ced4ddcb4097134ff3c332f>
    <TaxCatchAll xmlns="9ccfd685-1134-4a70-bfb2-841801591e7d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3A281C05243B48812CA7DE8887D6A3" ma:contentTypeVersion="15" ma:contentTypeDescription="Crie um novo documento." ma:contentTypeScope="" ma:versionID="fd4c665585392019c188aec5179ba15a">
  <xsd:schema xmlns:xsd="http://www.w3.org/2001/XMLSchema" xmlns:xs="http://www.w3.org/2001/XMLSchema" xmlns:p="http://schemas.microsoft.com/office/2006/metadata/properties" xmlns:ns2="811f1ca8-ff21-4595-b5e7-20dd7c599179" xmlns:ns3="9ccfd685-1134-4a70-bfb2-841801591e7d" targetNamespace="http://schemas.microsoft.com/office/2006/metadata/properties" ma:root="true" ma:fieldsID="be532993e4a967d5180c2c4f691368e4" ns2:_="" ns3:_="">
    <xsd:import namespace="811f1ca8-ff21-4595-b5e7-20dd7c599179"/>
    <xsd:import namespace="9ccfd685-1134-4a70-bfb2-841801591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f1ca8-ff21-4595-b5e7-20dd7c599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405ff79a-73c5-41bb-9549-77db09702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fd685-1134-4a70-bfb2-841801591e7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Coluna Global de Taxonomia" ma:hidden="true" ma:list="{74baff81-ec26-421e-a322-6d5c87935b54}" ma:internalName="TaxCatchAll" ma:showField="CatchAllData" ma:web="9ccfd685-1134-4a70-bfb2-841801591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055DB6-7A6E-43AB-94F1-757B96F1CE82}">
  <ds:schemaRefs>
    <ds:schemaRef ds:uri="http://www.imanage.com/work/xmlschema"/>
  </ds:schemaRefs>
</ds:datastoreItem>
</file>

<file path=customXml/itemProps2.xml><?xml version="1.0" encoding="utf-8"?>
<ds:datastoreItem xmlns:ds="http://schemas.openxmlformats.org/officeDocument/2006/customXml" ds:itemID="{30602348-5735-4A0B-994F-D99A2B3358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5C7C-5FBF-472F-BC2F-7D1519A56F3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2AAC468-4565-429D-9FD8-EEF8B7A852F5}">
  <ds:schemaRefs>
    <ds:schemaRef ds:uri="566bf3f9-0fd5-4f26-8d2e-b344a2f225b3"/>
    <ds:schemaRef ds:uri="6e8dc833-9d2a-4beb-b2c3-914f067d2459"/>
    <ds:schemaRef ds:uri="71d18bf8-adef-42b7-80f4-6433ede0dad2"/>
    <ds:schemaRef ds:uri="86eca6da-07c1-459d-908c-6f6b78633b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2A442219-285A-404D-A8A5-319E59E789F4}"/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1666</Words>
  <Application>Microsoft Office PowerPoint</Application>
  <PresentationFormat>Widescreen</PresentationFormat>
  <Paragraphs>143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Montserrat Bold</vt:lpstr>
      <vt:lpstr>Montserrat</vt:lpstr>
      <vt:lpstr>Verdana</vt:lpstr>
      <vt:lpstr>Cera</vt:lpstr>
      <vt:lpstr>Calibri</vt:lpstr>
      <vt:lpstr>Wingdings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Ostorari</dc:creator>
  <cp:lastModifiedBy>Ana Virginia Machado Iglesias</cp:lastModifiedBy>
  <cp:revision>41</cp:revision>
  <dcterms:created xsi:type="dcterms:W3CDTF">2016-11-06T14:05:04Z</dcterms:created>
  <dcterms:modified xsi:type="dcterms:W3CDTF">2025-12-09T15:17:18Z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0x010100333A281C05243B48812CA7DE8887D6A3</vt:lpwstr>
  </property>
  <property fmtid="{D5CDD505-2E9C-101B-9397-08002B2CF9AE}" pid="3" name="_dlc_DocIdItemGuid">
    <vt:lpwstr>aa69b0cd-e38f-4d05-b822-3b623a19248d</vt:lpwstr>
  </property>
  <property fmtid="{D5CDD505-2E9C-101B-9397-08002B2CF9AE}" pid="4" name="MediaServiceImageTags">
    <vt:lpwstr/>
  </property>
</Properties>
</file>