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Corbel" panose="020B05030202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V1kX6H5HbzMxchfHPdyA1QKMf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AA82F1-1F25-4506-BDE0-6EF0F0F66EC3}">
  <a:tblStyle styleId="{F0AA82F1-1F25-4506-BDE0-6EF0F0F66EC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4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244061"/>
                </a:solidFill>
                <a:latin typeface="Corbel"/>
                <a:ea typeface="Corbel"/>
                <a:cs typeface="Corbel"/>
                <a:sym typeface="Corbel"/>
              </a:rPr>
              <a:t>Modelo fin de presentación en Español. Imagen cambia conforme el tema abordado en la presentación.</a:t>
            </a:r>
            <a:endParaRPr b="1">
              <a:solidFill>
                <a:srgbClr val="24406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7" name="Google Shape;187;p11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179512" y="332656"/>
            <a:ext cx="8696384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E66D09"/>
                </a:solidFill>
                <a:latin typeface="Arial"/>
                <a:ea typeface="Arial"/>
                <a:cs typeface="Arial"/>
                <a:sym typeface="Arial"/>
              </a:rPr>
              <a:t>IAC 21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E66D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E66D09"/>
                </a:solidFill>
                <a:latin typeface="Arial"/>
                <a:ea typeface="Arial"/>
                <a:cs typeface="Arial"/>
                <a:sym typeface="Arial"/>
              </a:rPr>
              <a:t>Experiência comparada sobre riscos do </a:t>
            </a:r>
            <a:r>
              <a:rPr lang="en-US" sz="2800" b="1" i="1" u="none" strike="noStrike" cap="none">
                <a:solidFill>
                  <a:srgbClr val="E66D09"/>
                </a:solidFill>
                <a:latin typeface="Arial"/>
                <a:ea typeface="Arial"/>
                <a:cs typeface="Arial"/>
                <a:sym typeface="Arial"/>
              </a:rPr>
              <a:t>fracking </a:t>
            </a:r>
            <a:r>
              <a:rPr lang="en-US" sz="2800" b="1" i="0" u="none" strike="noStrike" cap="none">
                <a:solidFill>
                  <a:srgbClr val="E66D09"/>
                </a:solidFill>
                <a:latin typeface="Arial"/>
                <a:ea typeface="Arial"/>
                <a:cs typeface="Arial"/>
                <a:sym typeface="Arial"/>
              </a:rPr>
              <a:t>e impossibilidade de exploração em respeito ao princípio de precaução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286205" y="5373216"/>
            <a:ext cx="65704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 descr="D:\AIDA\ESP-AIDALogo-Hi-R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8" y="5579184"/>
            <a:ext cx="1083600" cy="131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" y="2767013"/>
            <a:ext cx="9153525" cy="40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>
            <a:spLocks noGrp="1"/>
          </p:cNvSpPr>
          <p:nvPr>
            <p:ph type="title"/>
          </p:nvPr>
        </p:nvSpPr>
        <p:spPr>
          <a:xfrm>
            <a:off x="581025" y="-1587"/>
            <a:ext cx="8229600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Corbel"/>
              <a:buNone/>
            </a:pPr>
            <a:r>
              <a:rPr lang="en-US" sz="24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Análise comparada: medidas tomadas por outros Estados</a:t>
            </a:r>
            <a:endParaRPr sz="2400" b="1">
              <a:solidFill>
                <a:srgbClr val="E36C0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aphicFrame>
        <p:nvGraphicFramePr>
          <p:cNvPr id="183" name="Google Shape;183;p10"/>
          <p:cNvGraphicFramePr/>
          <p:nvPr/>
        </p:nvGraphicFramePr>
        <p:xfrm>
          <a:off x="304800" y="71437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{F0AA82F1-1F25-4506-BDE0-6EF0F0F66EC3}</a:tableStyleId>
              </a:tblPr>
              <a:tblGrid>
                <a:gridCol w="149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66D09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E66D09"/>
                          </a:solidFill>
                        </a:rPr>
                        <a:t>País / Ano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66D09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E66D09"/>
                          </a:solidFill>
                        </a:rPr>
                        <a:t>Tipo de Restrição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66D09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E66D09"/>
                          </a:solidFill>
                        </a:rPr>
                        <a:t>Fundamentos Principais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66D09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E66D09"/>
                          </a:solidFill>
                        </a:rPr>
                        <a:t>Observações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França (2011–2017)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Proibição total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Riscos ambientais; princípios de ação preventiva e corretiva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Confirmada pelo Conselho Constitucional (2013) e incorporada ao Código Mineiro (2017)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Alemanha (2016)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Proibição em lutitas/argilas/carvões &lt; 3.000 m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Proteção da água potável; paisagens naturais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Permite até 4 perfurações exploratórias científicas sob rígido controle; exclusão em zonas de recarga e Natura 2000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Irlanda (2017)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Proibição total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Princípio da precaução; proteção da água e ar; direitos das gerações futuras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Voltada à exploração e extração em terra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Espanha (2021)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Proibição de novas autorizações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Mudança do clima e transição energética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Lei de Mudança Climática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Uruguai (2017–2022)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Moratória (em extensão)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Prevenção e precaução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Comissão técnica recomendou prorrogação de 4 para 12 anos; projeto enviado em 2022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Países Baixos (2018)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Exclusão indefinida do planejamento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Incerteza ambiental; transição energética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Gás de xisto retirado do planejamento oficial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Reino Unido (2019)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Moratória imediata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Riscos sísmicos; princípio da precaução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Impossibilidade de prever terremotos induzidos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Estados Unidos – Vermont (2012)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Proibição total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Saúde pública; conservação da água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Inclui tratamento de efluentes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Estados Unidos – Nova York (2014–2015)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Proibição total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Contaminação da água, deterioração do ar, sismicidade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Revisão sanitária e ambiental indicou incertezas e insuficiência de salvaguardas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Canadá – Quebec (2011)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Suspensão (moratória)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Riscos à água e ao ar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Aplicação do princípio da precaução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Austrália – Victoria (2017–2021)</a:t>
                      </a:r>
                      <a:endParaRPr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Proibição total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Proteção da agricultura e turismo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Em 2021, a proibição ganhou status constitucional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>
            <a:off x="3620043" y="3213193"/>
            <a:ext cx="2245256" cy="2245256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11" descr="D:\AIDA\ESP-AIDALogo-Hi-R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3819" y="3501008"/>
            <a:ext cx="1506286" cy="182652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1"/>
          <p:cNvSpPr txBox="1"/>
          <p:nvPr/>
        </p:nvSpPr>
        <p:spPr>
          <a:xfrm>
            <a:off x="7433960" y="4404198"/>
            <a:ext cx="16861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aida.espanol</a:t>
            </a:r>
            <a:r>
              <a:rPr lang="en-US" sz="1800" b="1">
                <a:solidFill>
                  <a:srgbClr val="1F497D"/>
                </a:solidFill>
                <a:latin typeface="Corbel"/>
                <a:ea typeface="Corbel"/>
                <a:cs typeface="Corbel"/>
                <a:sym typeface="Corbel"/>
              </a:rPr>
              <a:t> 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F497D"/>
                </a:solidFill>
                <a:latin typeface="Corbel"/>
                <a:ea typeface="Corbel"/>
                <a:cs typeface="Corbel"/>
                <a:sym typeface="Corbel"/>
              </a:rPr>
              <a:t>       </a:t>
            </a:r>
            <a:r>
              <a:rPr lang="en-US" sz="18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@Aidaespanol</a:t>
            </a:r>
            <a:endParaRPr/>
          </a:p>
        </p:txBody>
      </p:sp>
      <p:pic>
        <p:nvPicPr>
          <p:cNvPr id="193" name="Google Shape;19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9443" y="4999303"/>
            <a:ext cx="397453" cy="32312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1"/>
          <p:cNvSpPr txBox="1"/>
          <p:nvPr/>
        </p:nvSpPr>
        <p:spPr>
          <a:xfrm>
            <a:off x="1901203" y="5600657"/>
            <a:ext cx="561662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Associação Interamericana para a Defesa do Ambiente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www.aida-americas.org</a:t>
            </a:r>
            <a:endParaRPr/>
          </a:p>
        </p:txBody>
      </p:sp>
      <p:pic>
        <p:nvPicPr>
          <p:cNvPr id="195" name="Google Shape;19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3398" y="4381028"/>
            <a:ext cx="373178" cy="36598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 txBox="1"/>
          <p:nvPr/>
        </p:nvSpPr>
        <p:spPr>
          <a:xfrm>
            <a:off x="-180528" y="4381887"/>
            <a:ext cx="32419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Marcella Torres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mribeiro@aida-americas.org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138" y="-64312"/>
            <a:ext cx="9231284" cy="3042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554410" y="82604"/>
            <a:ext cx="828675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600"/>
              <a:buFont typeface="Corbel"/>
              <a:buNone/>
            </a:pPr>
            <a:r>
              <a:rPr lang="en-US" sz="26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Experiências práticas: Vaca Muerta, Argentina</a:t>
            </a:r>
            <a:endParaRPr sz="2600" b="1">
              <a:solidFill>
                <a:srgbClr val="E36C0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395536" y="1196752"/>
            <a:ext cx="454684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342900" lvl="0" indent="-24765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99" name="Google Shape;99;p2"/>
          <p:cNvSpPr txBox="1"/>
          <p:nvPr/>
        </p:nvSpPr>
        <p:spPr>
          <a:xfrm>
            <a:off x="193283" y="820080"/>
            <a:ext cx="5638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Derrames em  Vaca Muerta, Argentina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 descr="A truck in a swamp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25" y="1233488"/>
            <a:ext cx="403860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 descr="An aerial view of a fiel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038" y="4176713"/>
            <a:ext cx="4638675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445436" y="3713498"/>
            <a:ext cx="4352925" cy="47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Acima e abaixo, imagens de derramames de um poço de fraturamento em Neuquén (Vaca Muerta)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536098" y="6314049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" descr="A satellite image of a lak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7775" y="3714750"/>
            <a:ext cx="4648200" cy="24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>
            <a:off x="5053929" y="6311801"/>
            <a:ext cx="37909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Acima: extensão do derrame (8 ha) e da nuvem de contaminação (77 ha)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 descr="A graph with blue bars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0575" y="833437"/>
            <a:ext cx="455295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body" idx="1"/>
          </p:nvPr>
        </p:nvSpPr>
        <p:spPr>
          <a:xfrm>
            <a:off x="395536" y="1196752"/>
            <a:ext cx="454684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342900" lvl="0" indent="-24765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75" y="4044044"/>
            <a:ext cx="3429000" cy="179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536098" y="6314049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200250" y="5931526"/>
            <a:ext cx="360972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Caminhões descartando resíduos perigosos (flowback) de fracking em Neuquén (Vaca Muerta) 2018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333741" y="731600"/>
            <a:ext cx="58864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Despejo de resíduos em Vaca Muerta, Argentina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0463" y="1500188"/>
            <a:ext cx="534352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 descr="An aerial view of a desert area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062" y="1828800"/>
            <a:ext cx="341947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329246" y="1064250"/>
            <a:ext cx="78793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Instalações oficiais de tratamento saturadas com montanhas de resíduos sólidos e líquidos despejados no solo (2020)</a:t>
            </a:r>
            <a:endParaRPr/>
          </a:p>
        </p:txBody>
      </p:sp>
      <p:pic>
        <p:nvPicPr>
          <p:cNvPr id="119" name="Google Shape;119;p3" descr="A muddy river with a building in the background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4775" y="4119563"/>
            <a:ext cx="4924425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/>
          <p:nvPr/>
        </p:nvSpPr>
        <p:spPr>
          <a:xfrm>
            <a:off x="7086307" y="3569382"/>
            <a:ext cx="548011" cy="95306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554410" y="82604"/>
            <a:ext cx="828675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600"/>
              <a:buFont typeface="Corbel"/>
              <a:buNone/>
            </a:pPr>
            <a:r>
              <a:rPr lang="en-US" sz="26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Experiências práticas: Vaca Muerta, Argentina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>
            <a:spLocks noGrp="1"/>
          </p:cNvSpPr>
          <p:nvPr>
            <p:ph type="title"/>
          </p:nvPr>
        </p:nvSpPr>
        <p:spPr>
          <a:xfrm>
            <a:off x="716335" y="-3121"/>
            <a:ext cx="806767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600"/>
              <a:buFont typeface="Corbel"/>
              <a:buNone/>
            </a:pPr>
            <a:r>
              <a:rPr lang="en-US" sz="26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Experiências práticas: Papantla e Veracruz, México</a:t>
            </a:r>
            <a:endParaRPr sz="2600" b="1">
              <a:solidFill>
                <a:srgbClr val="E36C0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body" idx="1"/>
          </p:nvPr>
        </p:nvSpPr>
        <p:spPr>
          <a:xfrm>
            <a:off x="395536" y="1196752"/>
            <a:ext cx="454684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342900" lvl="0" indent="-24765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128" name="Google Shape;128;p4"/>
          <p:cNvSpPr txBox="1"/>
          <p:nvPr/>
        </p:nvSpPr>
        <p:spPr>
          <a:xfrm>
            <a:off x="536098" y="6314049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00391" y="569675"/>
            <a:ext cx="6438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Derrames em Papantla e  Veracruz, México - 2025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4" descr="A close-up of a black liqui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1113" y="762000"/>
            <a:ext cx="369570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 descr="A swamp with grass and tree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038" y="3805238"/>
            <a:ext cx="4543425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 descr="A pond in a grassy area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1113" y="4662487"/>
            <a:ext cx="370522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0037" y="938213"/>
            <a:ext cx="4543425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 descr="A rusty pipe in a field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6350" y="2657475"/>
            <a:ext cx="3705225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554410" y="82604"/>
            <a:ext cx="78962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600"/>
              <a:buFont typeface="Corbel"/>
              <a:buNone/>
            </a:pPr>
            <a:r>
              <a:rPr lang="en-US" sz="26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Experiências práticas: áreas de floresta</a:t>
            </a:r>
            <a:endParaRPr sz="2600" b="1">
              <a:solidFill>
                <a:srgbClr val="E36C0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0" name="Google Shape;140;p5"/>
          <p:cNvSpPr txBox="1">
            <a:spLocks noGrp="1"/>
          </p:cNvSpPr>
          <p:nvPr>
            <p:ph type="body" idx="1"/>
          </p:nvPr>
        </p:nvSpPr>
        <p:spPr>
          <a:xfrm>
            <a:off x="395536" y="1196752"/>
            <a:ext cx="454684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342900" lvl="0" indent="-24765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141" name="Google Shape;141;p5"/>
          <p:cNvSpPr txBox="1"/>
          <p:nvPr/>
        </p:nvSpPr>
        <p:spPr>
          <a:xfrm>
            <a:off x="536098" y="6314049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 descr="An aerial view of a desert area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5" y="1190625"/>
            <a:ext cx="50673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 descr="An aerial view of a drilling rig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300" y="1095375"/>
            <a:ext cx="355282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350" y="3933825"/>
            <a:ext cx="43053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5"/>
          <p:cNvSpPr txBox="1"/>
          <p:nvPr/>
        </p:nvSpPr>
        <p:spPr>
          <a:xfrm>
            <a:off x="5477241" y="2979500"/>
            <a:ext cx="366712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Grande parte de Vaca Muerta está localizada em uma estepe, enquanto os campos não convencionais do Brasil estão em áreas florestais.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9416" y="522050"/>
            <a:ext cx="8724900" cy="66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Imagens aéreas mostram o desmatamento realizado para instalar as plataformas de perfuração e injeção em poços de fraturamento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142959" y="6194916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133716" y="6313250"/>
            <a:ext cx="3838575" cy="54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Plataformas de perfuração e injeção em áreas de produção agrícola em Vaca Muerta (2021)</a:t>
            </a:r>
            <a:endParaRPr/>
          </a:p>
        </p:txBody>
      </p:sp>
      <p:pic>
        <p:nvPicPr>
          <p:cNvPr id="149" name="Google Shape;149;p5" descr="A fire in a field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1050" y="4074443"/>
            <a:ext cx="4410075" cy="20142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951184" y="6195000"/>
            <a:ext cx="40526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Plataforma de perfuração no México, 2024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647700" y="-1444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900"/>
              <a:buFont typeface="Corbel"/>
              <a:buNone/>
            </a:pPr>
            <a:r>
              <a:rPr lang="en-US" sz="29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Aplicação dos parâmetros ao contexto brasileiro</a:t>
            </a:r>
            <a:endParaRPr sz="2900" b="1">
              <a:solidFill>
                <a:srgbClr val="E36C0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1"/>
          </p:nvPr>
        </p:nvSpPr>
        <p:spPr>
          <a:xfrm>
            <a:off x="295275" y="666750"/>
            <a:ext cx="397078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 que sabemos?</a:t>
            </a:r>
            <a:endParaRPr/>
          </a:p>
          <a:p>
            <a:pPr marL="342900" lvl="0" indent="-184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/>
          </a:p>
          <a:p>
            <a:pPr marL="342900" lvl="0" indent="-184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/>
          </a:p>
          <a:p>
            <a:pPr marL="342900" lvl="0" indent="-184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/>
          </a:p>
        </p:txBody>
      </p:sp>
      <p:pic>
        <p:nvPicPr>
          <p:cNvPr id="157" name="Google Shape;157;p6" descr="A map of the world with different color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11430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/>
          <p:nvPr/>
        </p:nvSpPr>
        <p:spPr>
          <a:xfrm>
            <a:off x="1241943" y="1167991"/>
            <a:ext cx="20848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Terras indígenas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4670577" y="1172364"/>
            <a:ext cx="41590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aquiferos - águas subterrâneas</a:t>
            </a:r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2082467" y="6154512"/>
            <a:ext cx="55414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Fontes para elaboração dos mapas: Esri, USGS, NOAA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7" descr="Mapa&#10;&#10;El contenido generado por IA puede ser incorrec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7238" y="1633537"/>
            <a:ext cx="44577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 descr="Mapa&#10;&#10;El contenido generado por IA puede ser incorrecto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9339" y="1628775"/>
            <a:ext cx="4533322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/>
          <p:nvPr/>
        </p:nvSpPr>
        <p:spPr>
          <a:xfrm>
            <a:off x="542925" y="304800"/>
            <a:ext cx="8334375" cy="56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7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O que não sabemos e que seria necessário saber para regular a atividade?</a:t>
            </a:r>
            <a:endParaRPr sz="2900" b="1">
              <a:solidFill>
                <a:srgbClr val="E36C0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contar com uma linha de base sobre a localização dos recursos de água subterrânea antes de iniciar o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fracking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para evitar que os poços se conectem com os aquíferos​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estabelecer distâncias mínimas (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setbacks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entre os poços e pontos sensíveis (residências, escolas, hospitais etc.)​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transparência total sobre os produtos químicos e substâncias que são injetados; os operadores devem publicar os nomes dos produtos químicos antes da injeção;​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controle das emissões fugitivas de metano e uso de incentivos para que se utilize ou se capture 99% do metano​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controle de sismicidade para poços de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fracking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poços de descarte de efluentes/rejeitos, com rede de monitoramento e dados disponíveis publicamente ​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(Заголовки)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garantir oportunidades de participação pública e respeito ao direito de consulta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Corbel"/>
              <a:buNone/>
            </a:pPr>
            <a:r>
              <a:rPr lang="en-US" sz="32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Riscos do fracking vs. marco normativo</a:t>
            </a:r>
            <a:r>
              <a:rPr lang="en-US"/>
              <a:t> </a:t>
            </a:r>
            <a:r>
              <a:rPr lang="en-US" sz="3200" b="1">
                <a:solidFill>
                  <a:srgbClr val="E36C09"/>
                </a:solidFill>
                <a:latin typeface="Corbel"/>
                <a:ea typeface="Corbel"/>
                <a:cs typeface="Corbel"/>
                <a:sym typeface="Corbel"/>
              </a:rPr>
              <a:t>aplicável</a:t>
            </a:r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Principio de precaução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Principio de prevenção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Principios </a:t>
            </a:r>
            <a:r>
              <a:rPr lang="en-US" i="1"/>
              <a:t>pro homine</a:t>
            </a:r>
            <a:r>
              <a:rPr lang="en-US"/>
              <a:t> e </a:t>
            </a:r>
            <a:r>
              <a:rPr lang="en-US" i="1"/>
              <a:t>pro natura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Reparação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33A281C05243B48812CA7DE8887D6A3" ma:contentTypeVersion="15" ma:contentTypeDescription="Crie um novo documento." ma:contentTypeScope="" ma:versionID="fd4c665585392019c188aec5179ba15a">
  <xsd:schema xmlns:xsd="http://www.w3.org/2001/XMLSchema" xmlns:xs="http://www.w3.org/2001/XMLSchema" xmlns:p="http://schemas.microsoft.com/office/2006/metadata/properties" xmlns:ns2="811f1ca8-ff21-4595-b5e7-20dd7c599179" xmlns:ns3="9ccfd685-1134-4a70-bfb2-841801591e7d" targetNamespace="http://schemas.microsoft.com/office/2006/metadata/properties" ma:root="true" ma:fieldsID="be532993e4a967d5180c2c4f691368e4" ns2:_="" ns3:_="">
    <xsd:import namespace="811f1ca8-ff21-4595-b5e7-20dd7c599179"/>
    <xsd:import namespace="9ccfd685-1134-4a70-bfb2-841801591e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f1ca8-ff21-4595-b5e7-20dd7c5991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405ff79a-73c5-41bb-9549-77db09702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fd685-1134-4a70-bfb2-841801591e7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Coluna Global de Taxonomia" ma:hidden="true" ma:list="{74baff81-ec26-421e-a322-6d5c87935b54}" ma:internalName="TaxCatchAll" ma:showField="CatchAllData" ma:web="9ccfd685-1134-4a70-bfb2-841801591e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cfd685-1134-4a70-bfb2-841801591e7d" xsi:nil="true"/>
    <lcf76f155ced4ddcb4097134ff3c332f xmlns="811f1ca8-ff21-4595-b5e7-20dd7c5991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E8F31C-1246-42ED-A83D-F10E980E4715}"/>
</file>

<file path=customXml/itemProps2.xml><?xml version="1.0" encoding="utf-8"?>
<ds:datastoreItem xmlns:ds="http://schemas.openxmlformats.org/officeDocument/2006/customXml" ds:itemID="{725BC156-E5B6-4B25-B1F4-CDA8E61D8763}"/>
</file>

<file path=customXml/itemProps3.xml><?xml version="1.0" encoding="utf-8"?>
<ds:datastoreItem xmlns:ds="http://schemas.openxmlformats.org/officeDocument/2006/customXml" ds:itemID="{B9D2D7B9-72EF-4BF7-B0F4-41C33D983EB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Office PowerPoint</Application>
  <PresentationFormat>Apresentação na tela (4:3)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 Narrow</vt:lpstr>
      <vt:lpstr>Calibri</vt:lpstr>
      <vt:lpstr>Arial (Заголовки)</vt:lpstr>
      <vt:lpstr>Arial</vt:lpstr>
      <vt:lpstr>Corbel</vt:lpstr>
      <vt:lpstr>Tema do Office</vt:lpstr>
      <vt:lpstr>Apresentação do PowerPoint</vt:lpstr>
      <vt:lpstr>Experiências práticas: Vaca Muerta, Argentina</vt:lpstr>
      <vt:lpstr>Apresentação do PowerPoint</vt:lpstr>
      <vt:lpstr>Experiências práticas: Papantla e Veracruz, México</vt:lpstr>
      <vt:lpstr>Experiências práticas: áreas de floresta</vt:lpstr>
      <vt:lpstr>Aplicação dos parâmetros ao contexto brasileiro</vt:lpstr>
      <vt:lpstr>Apresentação do PowerPoint</vt:lpstr>
      <vt:lpstr>Apresentação do PowerPoint</vt:lpstr>
      <vt:lpstr>Riscos do fracking vs. marco normativo aplicável</vt:lpstr>
      <vt:lpstr>Análise comparada: medidas tomadas por outros Estados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 Wan</dc:creator>
  <cp:lastModifiedBy>Ana Virginia Machado Iglesias</cp:lastModifiedBy>
  <cp:revision>1</cp:revision>
  <dcterms:created xsi:type="dcterms:W3CDTF">2014-08-04T18:55:35Z</dcterms:created>
  <dcterms:modified xsi:type="dcterms:W3CDTF">2025-12-09T16:35:34Z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0x010100333A281C05243B48812CA7DE8887D6A3</vt:lpwstr>
  </property>
  <property fmtid="{D5CDD505-2E9C-101B-9397-08002B2CF9AE}" pid="3" name="MediaServiceImageTags">
    <vt:lpwstr/>
  </property>
</Properties>
</file>