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2" r:id="rId3"/>
    <p:sldMasterId id="2147483691" r:id="rId4"/>
  </p:sldMasterIdLst>
  <p:notesMasterIdLst>
    <p:notesMasterId r:id="rId24"/>
  </p:notesMasterIdLst>
  <p:sldIdLst>
    <p:sldId id="256" r:id="rId5"/>
    <p:sldId id="1149" r:id="rId6"/>
    <p:sldId id="1146" r:id="rId7"/>
    <p:sldId id="937" r:id="rId8"/>
    <p:sldId id="1157" r:id="rId9"/>
    <p:sldId id="1150" r:id="rId10"/>
    <p:sldId id="952" r:id="rId11"/>
    <p:sldId id="953" r:id="rId12"/>
    <p:sldId id="955" r:id="rId13"/>
    <p:sldId id="1151" r:id="rId14"/>
    <p:sldId id="1153" r:id="rId15"/>
    <p:sldId id="968" r:id="rId16"/>
    <p:sldId id="969" r:id="rId17"/>
    <p:sldId id="970" r:id="rId18"/>
    <p:sldId id="1154" r:id="rId19"/>
    <p:sldId id="972" r:id="rId20"/>
    <p:sldId id="1152" r:id="rId21"/>
    <p:sldId id="843" r:id="rId22"/>
    <p:sldId id="637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1BD"/>
    <a:srgbClr val="BFBFBF"/>
    <a:srgbClr val="757575"/>
    <a:srgbClr val="A30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8C183D-8E91-423D-928E-50E541D91045}" v="8" dt="2025-12-05T20:28:44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86029" autoAdjust="0"/>
  </p:normalViewPr>
  <p:slideViewPr>
    <p:cSldViewPr snapToGrid="0">
      <p:cViewPr varScale="1">
        <p:scale>
          <a:sx n="91" d="100"/>
          <a:sy n="91" d="100"/>
        </p:scale>
        <p:origin x="11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288A15C-AF96-495F-997C-7206812D5942}" type="datetimeFigureOut">
              <a:rPr lang="pt-BR" smtClean="0"/>
              <a:pPr/>
              <a:t>09/12/2025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DBB27F3-25DE-4053-8933-8E3EE4C5F2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9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B27F3-25DE-4053-8933-8E3EE4C5F24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65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B27F3-25DE-4053-8933-8E3EE4C5F24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24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B27F3-25DE-4053-8933-8E3EE4C5F24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06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61" y="0"/>
            <a:ext cx="2307764" cy="13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2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71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7438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3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54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59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6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983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8279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E2B0-FEF2-4C8F-90A4-46C9D72643E3}" type="datetime1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SlideModel.com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 smtClean="0"/>
              <a:pPr/>
              <a:t>‹nº›</a:t>
            </a:fld>
            <a:endParaRPr lang="es-UY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525299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436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12/9/2025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5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108">
            <a:extLst>
              <a:ext uri="{FF2B5EF4-FFF2-40B4-BE49-F238E27FC236}">
                <a16:creationId xmlns:a16="http://schemas.microsoft.com/office/drawing/2014/main" id="{8FCE9912-0093-4BA0-BDC0-17700C706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643"/>
            <a:ext cx="12191235" cy="6856713"/>
          </a:xfrm>
          <a:prstGeom prst="rect">
            <a:avLst/>
          </a:prstGeom>
        </p:spPr>
      </p:pic>
      <p:pic>
        <p:nvPicPr>
          <p:cNvPr id="110" name="Imagem 109">
            <a:extLst>
              <a:ext uri="{FF2B5EF4-FFF2-40B4-BE49-F238E27FC236}">
                <a16:creationId xmlns:a16="http://schemas.microsoft.com/office/drawing/2014/main" id="{D1B5ABCA-7F07-48B3-AB22-304DC5C31B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71DA484E-5944-49C6-8912-9BFF8D6E9445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  <a:solidFill>
            <a:srgbClr val="97D2FF"/>
          </a:solidFill>
        </p:grpSpPr>
        <p:sp>
          <p:nvSpPr>
            <p:cNvPr id="112" name="Google Shape;43;p2">
              <a:extLst>
                <a:ext uri="{FF2B5EF4-FFF2-40B4-BE49-F238E27FC236}">
                  <a16:creationId xmlns:a16="http://schemas.microsoft.com/office/drawing/2014/main" id="{53F062D0-A886-4915-9A02-E7D5D1275D7E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44;p2">
              <a:extLst>
                <a:ext uri="{FF2B5EF4-FFF2-40B4-BE49-F238E27FC236}">
                  <a16:creationId xmlns:a16="http://schemas.microsoft.com/office/drawing/2014/main" id="{CFF6E461-D004-4185-8155-4C3073DF3069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45;p2">
              <a:extLst>
                <a:ext uri="{FF2B5EF4-FFF2-40B4-BE49-F238E27FC236}">
                  <a16:creationId xmlns:a16="http://schemas.microsoft.com/office/drawing/2014/main" id="{99786B14-0358-4779-92CC-F0E163635ECB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46;p2">
              <a:extLst>
                <a:ext uri="{FF2B5EF4-FFF2-40B4-BE49-F238E27FC236}">
                  <a16:creationId xmlns:a16="http://schemas.microsoft.com/office/drawing/2014/main" id="{F952A366-3B61-4094-BE38-5D1AFEBB1AD5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47;p2">
              <a:extLst>
                <a:ext uri="{FF2B5EF4-FFF2-40B4-BE49-F238E27FC236}">
                  <a16:creationId xmlns:a16="http://schemas.microsoft.com/office/drawing/2014/main" id="{47B36BA3-5C81-44BC-9803-3FE91A7EE75C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48;p2">
              <a:extLst>
                <a:ext uri="{FF2B5EF4-FFF2-40B4-BE49-F238E27FC236}">
                  <a16:creationId xmlns:a16="http://schemas.microsoft.com/office/drawing/2014/main" id="{B92B7ED0-9547-4309-84ED-6E18C713A9BF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49;p2">
              <a:extLst>
                <a:ext uri="{FF2B5EF4-FFF2-40B4-BE49-F238E27FC236}">
                  <a16:creationId xmlns:a16="http://schemas.microsoft.com/office/drawing/2014/main" id="{6F7CD88F-3DB4-4692-B87E-8CD6A8BEE8FA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50;p2">
              <a:extLst>
                <a:ext uri="{FF2B5EF4-FFF2-40B4-BE49-F238E27FC236}">
                  <a16:creationId xmlns:a16="http://schemas.microsoft.com/office/drawing/2014/main" id="{E7627134-0DEF-4D96-BCF2-07AB56B565FA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51;p2">
              <a:extLst>
                <a:ext uri="{FF2B5EF4-FFF2-40B4-BE49-F238E27FC236}">
                  <a16:creationId xmlns:a16="http://schemas.microsoft.com/office/drawing/2014/main" id="{217E4FCC-ABF5-4F17-927B-B29A7735960C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53;p2">
              <a:extLst>
                <a:ext uri="{FF2B5EF4-FFF2-40B4-BE49-F238E27FC236}">
                  <a16:creationId xmlns:a16="http://schemas.microsoft.com/office/drawing/2014/main" id="{C4633BD8-253D-483A-AEAE-9971B986C5CA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54;p2">
              <a:extLst>
                <a:ext uri="{FF2B5EF4-FFF2-40B4-BE49-F238E27FC236}">
                  <a16:creationId xmlns:a16="http://schemas.microsoft.com/office/drawing/2014/main" id="{31D05EFE-3C03-4315-A06F-63790C200835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55;p2">
              <a:extLst>
                <a:ext uri="{FF2B5EF4-FFF2-40B4-BE49-F238E27FC236}">
                  <a16:creationId xmlns:a16="http://schemas.microsoft.com/office/drawing/2014/main" id="{5A768845-D218-4AB0-A527-75D507CB6B60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56;p2">
              <a:extLst>
                <a:ext uri="{FF2B5EF4-FFF2-40B4-BE49-F238E27FC236}">
                  <a16:creationId xmlns:a16="http://schemas.microsoft.com/office/drawing/2014/main" id="{527F57F6-0A63-4635-8BEB-B9B4704AC89D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57;p2">
              <a:extLst>
                <a:ext uri="{FF2B5EF4-FFF2-40B4-BE49-F238E27FC236}">
                  <a16:creationId xmlns:a16="http://schemas.microsoft.com/office/drawing/2014/main" id="{1A6823F8-83D7-47D1-B335-F37F6A0F0B7B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58;p2">
              <a:extLst>
                <a:ext uri="{FF2B5EF4-FFF2-40B4-BE49-F238E27FC236}">
                  <a16:creationId xmlns:a16="http://schemas.microsoft.com/office/drawing/2014/main" id="{B8BC4204-1199-4003-97CC-6417E7AC6DFC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59;p2">
              <a:extLst>
                <a:ext uri="{FF2B5EF4-FFF2-40B4-BE49-F238E27FC236}">
                  <a16:creationId xmlns:a16="http://schemas.microsoft.com/office/drawing/2014/main" id="{E4A3B7B2-766D-4C34-9D55-169004EE76DC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60;p2">
              <a:extLst>
                <a:ext uri="{FF2B5EF4-FFF2-40B4-BE49-F238E27FC236}">
                  <a16:creationId xmlns:a16="http://schemas.microsoft.com/office/drawing/2014/main" id="{955390C3-164C-44D4-957A-B21E463CE20D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61;p2">
              <a:extLst>
                <a:ext uri="{FF2B5EF4-FFF2-40B4-BE49-F238E27FC236}">
                  <a16:creationId xmlns:a16="http://schemas.microsoft.com/office/drawing/2014/main" id="{72319F06-F6E6-4FA0-9555-447B60C80B41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63;p2">
              <a:extLst>
                <a:ext uri="{FF2B5EF4-FFF2-40B4-BE49-F238E27FC236}">
                  <a16:creationId xmlns:a16="http://schemas.microsoft.com/office/drawing/2014/main" id="{3F6AE370-580D-4D05-AB67-662D3873644B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64;p2">
              <a:extLst>
                <a:ext uri="{FF2B5EF4-FFF2-40B4-BE49-F238E27FC236}">
                  <a16:creationId xmlns:a16="http://schemas.microsoft.com/office/drawing/2014/main" id="{51464844-DFA2-44D5-99AF-00BE5777EF2C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65;p2">
              <a:extLst>
                <a:ext uri="{FF2B5EF4-FFF2-40B4-BE49-F238E27FC236}">
                  <a16:creationId xmlns:a16="http://schemas.microsoft.com/office/drawing/2014/main" id="{7708EB5F-32F9-42AF-83C3-C985B84AA868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66;p2">
              <a:extLst>
                <a:ext uri="{FF2B5EF4-FFF2-40B4-BE49-F238E27FC236}">
                  <a16:creationId xmlns:a16="http://schemas.microsoft.com/office/drawing/2014/main" id="{8227C501-27CE-4B1E-8955-BBF2E493BC73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67;p2">
              <a:extLst>
                <a:ext uri="{FF2B5EF4-FFF2-40B4-BE49-F238E27FC236}">
                  <a16:creationId xmlns:a16="http://schemas.microsoft.com/office/drawing/2014/main" id="{CFD902BE-9C41-4C8C-B202-08D4082DE25E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68;p2">
              <a:extLst>
                <a:ext uri="{FF2B5EF4-FFF2-40B4-BE49-F238E27FC236}">
                  <a16:creationId xmlns:a16="http://schemas.microsoft.com/office/drawing/2014/main" id="{20EE4080-8209-40C7-B767-46BE2A33AA77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69;p2">
              <a:extLst>
                <a:ext uri="{FF2B5EF4-FFF2-40B4-BE49-F238E27FC236}">
                  <a16:creationId xmlns:a16="http://schemas.microsoft.com/office/drawing/2014/main" id="{5E7DC6EE-9557-4BB8-A149-3A2EFFD87500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70;p2">
              <a:extLst>
                <a:ext uri="{FF2B5EF4-FFF2-40B4-BE49-F238E27FC236}">
                  <a16:creationId xmlns:a16="http://schemas.microsoft.com/office/drawing/2014/main" id="{896C90DE-6884-49A7-914F-13E86078F8CD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71;p2">
              <a:extLst>
                <a:ext uri="{FF2B5EF4-FFF2-40B4-BE49-F238E27FC236}">
                  <a16:creationId xmlns:a16="http://schemas.microsoft.com/office/drawing/2014/main" id="{204F8443-CE3F-46B9-9B1D-540EBA2055C0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" name="Agrupar 138">
            <a:extLst>
              <a:ext uri="{FF2B5EF4-FFF2-40B4-BE49-F238E27FC236}">
                <a16:creationId xmlns:a16="http://schemas.microsoft.com/office/drawing/2014/main" id="{70A02617-F9B0-4AC1-9275-285EDE52BB25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140" name="Google Shape;12;p2">
              <a:extLst>
                <a:ext uri="{FF2B5EF4-FFF2-40B4-BE49-F238E27FC236}">
                  <a16:creationId xmlns:a16="http://schemas.microsoft.com/office/drawing/2014/main" id="{6F5DFBC6-684F-433C-9906-659FBF8B5DDE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3;p2">
              <a:extLst>
                <a:ext uri="{FF2B5EF4-FFF2-40B4-BE49-F238E27FC236}">
                  <a16:creationId xmlns:a16="http://schemas.microsoft.com/office/drawing/2014/main" id="{9226BEB8-E3DA-4410-9E58-251CFA243EA2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;p2">
              <a:extLst>
                <a:ext uri="{FF2B5EF4-FFF2-40B4-BE49-F238E27FC236}">
                  <a16:creationId xmlns:a16="http://schemas.microsoft.com/office/drawing/2014/main" id="{D43B340E-F169-4117-9EDE-777DA8DCCD79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5;p2">
              <a:extLst>
                <a:ext uri="{FF2B5EF4-FFF2-40B4-BE49-F238E27FC236}">
                  <a16:creationId xmlns:a16="http://schemas.microsoft.com/office/drawing/2014/main" id="{F20DE919-8EEB-47E1-A3C5-E20F232C6FF9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6;p2">
              <a:extLst>
                <a:ext uri="{FF2B5EF4-FFF2-40B4-BE49-F238E27FC236}">
                  <a16:creationId xmlns:a16="http://schemas.microsoft.com/office/drawing/2014/main" id="{0D992A58-CEFC-4FEB-9959-24BCEA1315DE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7;p2">
              <a:extLst>
                <a:ext uri="{FF2B5EF4-FFF2-40B4-BE49-F238E27FC236}">
                  <a16:creationId xmlns:a16="http://schemas.microsoft.com/office/drawing/2014/main" id="{1D0FF6E2-24D0-4082-B665-8070B34CDE8C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8;p2">
              <a:extLst>
                <a:ext uri="{FF2B5EF4-FFF2-40B4-BE49-F238E27FC236}">
                  <a16:creationId xmlns:a16="http://schemas.microsoft.com/office/drawing/2014/main" id="{28FC4419-0344-40AE-9300-5C0509C2EC9C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9;p2">
              <a:extLst>
                <a:ext uri="{FF2B5EF4-FFF2-40B4-BE49-F238E27FC236}">
                  <a16:creationId xmlns:a16="http://schemas.microsoft.com/office/drawing/2014/main" id="{A52B7721-F512-4359-B8F7-71FBD6EB36E1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20;p2">
              <a:extLst>
                <a:ext uri="{FF2B5EF4-FFF2-40B4-BE49-F238E27FC236}">
                  <a16:creationId xmlns:a16="http://schemas.microsoft.com/office/drawing/2014/main" id="{E45D6D27-2A97-4561-8F7D-DE9581053EAC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21;p2">
              <a:extLst>
                <a:ext uri="{FF2B5EF4-FFF2-40B4-BE49-F238E27FC236}">
                  <a16:creationId xmlns:a16="http://schemas.microsoft.com/office/drawing/2014/main" id="{440E7EF3-CF94-454A-9285-6AE19FA283F3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22;p2">
              <a:extLst>
                <a:ext uri="{FF2B5EF4-FFF2-40B4-BE49-F238E27FC236}">
                  <a16:creationId xmlns:a16="http://schemas.microsoft.com/office/drawing/2014/main" id="{A487418C-814C-4968-AE8E-E46F8E084C55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23;p2">
              <a:extLst>
                <a:ext uri="{FF2B5EF4-FFF2-40B4-BE49-F238E27FC236}">
                  <a16:creationId xmlns:a16="http://schemas.microsoft.com/office/drawing/2014/main" id="{A922EF6F-DA2A-4AD6-BE49-361EF70D8F90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24;p2">
              <a:extLst>
                <a:ext uri="{FF2B5EF4-FFF2-40B4-BE49-F238E27FC236}">
                  <a16:creationId xmlns:a16="http://schemas.microsoft.com/office/drawing/2014/main" id="{9EDDDCA6-6C3A-45E5-9855-6938D64E7F61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25;p2">
              <a:extLst>
                <a:ext uri="{FF2B5EF4-FFF2-40B4-BE49-F238E27FC236}">
                  <a16:creationId xmlns:a16="http://schemas.microsoft.com/office/drawing/2014/main" id="{2698A228-ABAA-4714-801D-C3B76A468563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26;p2">
              <a:extLst>
                <a:ext uri="{FF2B5EF4-FFF2-40B4-BE49-F238E27FC236}">
                  <a16:creationId xmlns:a16="http://schemas.microsoft.com/office/drawing/2014/main" id="{3093307D-DAB0-42BF-880A-BB1B93E3D84D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27;p2">
              <a:extLst>
                <a:ext uri="{FF2B5EF4-FFF2-40B4-BE49-F238E27FC236}">
                  <a16:creationId xmlns:a16="http://schemas.microsoft.com/office/drawing/2014/main" id="{6A37DDFA-219B-476B-823A-1FB445C5493A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28;p2">
              <a:extLst>
                <a:ext uri="{FF2B5EF4-FFF2-40B4-BE49-F238E27FC236}">
                  <a16:creationId xmlns:a16="http://schemas.microsoft.com/office/drawing/2014/main" id="{107BD2D5-5326-41F4-B94E-EABA9C215C2A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29;p2">
              <a:extLst>
                <a:ext uri="{FF2B5EF4-FFF2-40B4-BE49-F238E27FC236}">
                  <a16:creationId xmlns:a16="http://schemas.microsoft.com/office/drawing/2014/main" id="{47D6727A-4638-4CFC-BF81-B33FD9D441B3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30;p2">
              <a:extLst>
                <a:ext uri="{FF2B5EF4-FFF2-40B4-BE49-F238E27FC236}">
                  <a16:creationId xmlns:a16="http://schemas.microsoft.com/office/drawing/2014/main" id="{04D95821-7EE5-413F-B837-4B7BEC669554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31;p2">
              <a:extLst>
                <a:ext uri="{FF2B5EF4-FFF2-40B4-BE49-F238E27FC236}">
                  <a16:creationId xmlns:a16="http://schemas.microsoft.com/office/drawing/2014/main" id="{01931B12-4083-4A9D-85ED-C7CF8BF6361E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rgbClr val="97D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00336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ou autor da palestra</a:t>
            </a:r>
            <a:br>
              <a:rPr lang="pt-BR" dirty="0"/>
            </a:br>
            <a:r>
              <a:rPr lang="pt-BR" dirty="0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21548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ACD799-2B27-4F02-B53F-B9D716635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6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108527B-4C6B-44F1-9DFA-2FBE1893D187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BDD7E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299001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43F027E-1156-4552-BA47-52F793082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ECDEA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65198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EFA1301-BAB8-4111-815C-6B15D3177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F163F4-AA6C-4C20-BDF5-885B2B8B72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9588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F46796B-7A1E-490A-AEDC-7169485D8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51B474C-3285-47F8-8729-16E759B7B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5B9BD5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4699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F0D80CF-27D7-4E28-9000-ECC21FB9E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CE3C866-AAC9-45B9-A8E4-9500397AE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03387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6B565D85-EF1A-432D-B402-E49B691BA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02800F7-60AD-48EF-84E9-A49E26665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5337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E7E01617-EF19-DC4E-A132-EB0DE07BB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200"/>
            </a:lvl1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9" name="Semicírculo 8">
            <a:extLst>
              <a:ext uri="{FF2B5EF4-FFF2-40B4-BE49-F238E27FC236}">
                <a16:creationId xmlns:a16="http://schemas.microsoft.com/office/drawing/2014/main" id="{C5BF38EF-96F0-E840-9920-CE402EBE9E72}"/>
              </a:ext>
            </a:extLst>
          </p:cNvPr>
          <p:cNvSpPr/>
          <p:nvPr userDrawn="1"/>
        </p:nvSpPr>
        <p:spPr>
          <a:xfrm>
            <a:off x="393701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0AA612-243F-E64D-9941-82A45D827B7B}"/>
              </a:ext>
            </a:extLst>
          </p:cNvPr>
          <p:cNvSpPr/>
          <p:nvPr userDrawn="1"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Semicírculo 18">
            <a:extLst>
              <a:ext uri="{FF2B5EF4-FFF2-40B4-BE49-F238E27FC236}">
                <a16:creationId xmlns:a16="http://schemas.microsoft.com/office/drawing/2014/main" id="{8956BECE-6ED5-7741-BA2D-98657AD10468}"/>
              </a:ext>
            </a:extLst>
          </p:cNvPr>
          <p:cNvSpPr/>
          <p:nvPr userDrawn="1"/>
        </p:nvSpPr>
        <p:spPr>
          <a:xfrm rot="10800000">
            <a:off x="2597711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89D48E-98B3-D14B-9AFF-17FE3256FB10}"/>
              </a:ext>
            </a:extLst>
          </p:cNvPr>
          <p:cNvSpPr/>
          <p:nvPr userDrawn="1"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1" name="Semicírculo 20">
            <a:extLst>
              <a:ext uri="{FF2B5EF4-FFF2-40B4-BE49-F238E27FC236}">
                <a16:creationId xmlns:a16="http://schemas.microsoft.com/office/drawing/2014/main" id="{16FDE7D3-4CF9-5C4E-932B-160E466CBD08}"/>
              </a:ext>
            </a:extLst>
          </p:cNvPr>
          <p:cNvSpPr/>
          <p:nvPr userDrawn="1"/>
        </p:nvSpPr>
        <p:spPr>
          <a:xfrm>
            <a:off x="4798777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C39EB9-63D8-7C40-99FB-8A086D00EEED}"/>
              </a:ext>
            </a:extLst>
          </p:cNvPr>
          <p:cNvSpPr/>
          <p:nvPr userDrawn="1"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Semicírculo 22">
            <a:extLst>
              <a:ext uri="{FF2B5EF4-FFF2-40B4-BE49-F238E27FC236}">
                <a16:creationId xmlns:a16="http://schemas.microsoft.com/office/drawing/2014/main" id="{C1061FF9-BB40-034C-B2D9-2FAFC3ACA25B}"/>
              </a:ext>
            </a:extLst>
          </p:cNvPr>
          <p:cNvSpPr/>
          <p:nvPr userDrawn="1"/>
        </p:nvSpPr>
        <p:spPr>
          <a:xfrm rot="10800000">
            <a:off x="7002787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2B2D42-B66A-4F4D-8F16-282A8C69BA08}"/>
              </a:ext>
            </a:extLst>
          </p:cNvPr>
          <p:cNvSpPr/>
          <p:nvPr userDrawn="1"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Semicírculo 24">
            <a:extLst>
              <a:ext uri="{FF2B5EF4-FFF2-40B4-BE49-F238E27FC236}">
                <a16:creationId xmlns:a16="http://schemas.microsoft.com/office/drawing/2014/main" id="{3217943B-9636-4A49-8908-BD3EC7B5B706}"/>
              </a:ext>
            </a:extLst>
          </p:cNvPr>
          <p:cNvSpPr/>
          <p:nvPr userDrawn="1"/>
        </p:nvSpPr>
        <p:spPr>
          <a:xfrm>
            <a:off x="9203853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37DFDB-EAC3-D342-9FD0-235E7E64CE04}"/>
              </a:ext>
            </a:extLst>
          </p:cNvPr>
          <p:cNvSpPr/>
          <p:nvPr userDrawn="1"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Semicírculo 28">
            <a:extLst>
              <a:ext uri="{FF2B5EF4-FFF2-40B4-BE49-F238E27FC236}">
                <a16:creationId xmlns:a16="http://schemas.microsoft.com/office/drawing/2014/main" id="{DB9F16A2-2EA8-4349-A0C6-D483FCE766B5}"/>
              </a:ext>
            </a:extLst>
          </p:cNvPr>
          <p:cNvSpPr/>
          <p:nvPr userDrawn="1"/>
        </p:nvSpPr>
        <p:spPr>
          <a:xfrm rot="10800000">
            <a:off x="11407863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767515-6FFF-6C45-A841-22D921720A97}"/>
              </a:ext>
            </a:extLst>
          </p:cNvPr>
          <p:cNvSpPr/>
          <p:nvPr userDrawn="1"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Semicírculo 30">
            <a:extLst>
              <a:ext uri="{FF2B5EF4-FFF2-40B4-BE49-F238E27FC236}">
                <a16:creationId xmlns:a16="http://schemas.microsoft.com/office/drawing/2014/main" id="{F6F3A917-9530-C943-AB93-2D763ABD2C2E}"/>
              </a:ext>
            </a:extLst>
          </p:cNvPr>
          <p:cNvSpPr/>
          <p:nvPr userDrawn="1"/>
        </p:nvSpPr>
        <p:spPr>
          <a:xfrm rot="10800000">
            <a:off x="-1807367" y="2555644"/>
            <a:ext cx="2578099" cy="2713542"/>
          </a:xfrm>
          <a:prstGeom prst="blockArc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7378E8A-4692-F843-94CC-106C138EDF3F}"/>
              </a:ext>
            </a:extLst>
          </p:cNvPr>
          <p:cNvSpPr/>
          <p:nvPr userDrawn="1"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21EB8AE-A81C-BA4A-AED6-4A281FF778D1}"/>
              </a:ext>
            </a:extLst>
          </p:cNvPr>
          <p:cNvSpPr/>
          <p:nvPr userDrawn="1"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975F9A5-4A1D-074F-8D79-53E206A421B4}"/>
              </a:ext>
            </a:extLst>
          </p:cNvPr>
          <p:cNvSpPr/>
          <p:nvPr userDrawn="1"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302536-82FA-7E48-818D-CBFA17DDAEB4}"/>
              </a:ext>
            </a:extLst>
          </p:cNvPr>
          <p:cNvSpPr/>
          <p:nvPr userDrawn="1"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2A6741-6C21-8C42-9FF1-FE316AD4D19F}"/>
              </a:ext>
            </a:extLst>
          </p:cNvPr>
          <p:cNvSpPr/>
          <p:nvPr userDrawn="1"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CC1217-5A9D-6142-8487-0845F6286B14}"/>
              </a:ext>
            </a:extLst>
          </p:cNvPr>
          <p:cNvSpPr/>
          <p:nvPr userDrawn="1"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E9CA0B-74AB-354F-A466-2259609683D1}"/>
              </a:ext>
            </a:extLst>
          </p:cNvPr>
          <p:cNvSpPr/>
          <p:nvPr userDrawn="1"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C7815C5-D168-2348-A2C8-3340E530FDB1}"/>
              </a:ext>
            </a:extLst>
          </p:cNvPr>
          <p:cNvSpPr/>
          <p:nvPr userDrawn="1"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14DF22-4001-0A42-ABFD-1E742DDA9151}"/>
              </a:ext>
            </a:extLst>
          </p:cNvPr>
          <p:cNvSpPr/>
          <p:nvPr userDrawn="1"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A94DD-278D-094D-95C5-52BD411E9D54}"/>
              </a:ext>
            </a:extLst>
          </p:cNvPr>
          <p:cNvSpPr/>
          <p:nvPr userDrawn="1"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455E0B-CF3D-6B4B-8BCF-44F9698EB4A4}"/>
              </a:ext>
            </a:extLst>
          </p:cNvPr>
          <p:cNvSpPr/>
          <p:nvPr userDrawn="1"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6BC4089C-7D6C-864F-9121-49CA31A90FE5}"/>
              </a:ext>
            </a:extLst>
          </p:cNvPr>
          <p:cNvSpPr/>
          <p:nvPr userDrawn="1"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5109E847-574F-494D-8FAE-427F8CAE97CF}"/>
              </a:ext>
            </a:extLst>
          </p:cNvPr>
          <p:cNvSpPr/>
          <p:nvPr userDrawn="1"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9D8C32D-0B0D-DF4A-B371-511B230BD211}"/>
              </a:ext>
            </a:extLst>
          </p:cNvPr>
          <p:cNvSpPr/>
          <p:nvPr userDrawn="1"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57415378-1541-3E4B-9E62-70FE844DEE7C}"/>
              </a:ext>
            </a:extLst>
          </p:cNvPr>
          <p:cNvSpPr/>
          <p:nvPr userDrawn="1"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4F9DE7B-8949-EB4A-B888-D15EABCF5294}"/>
              </a:ext>
            </a:extLst>
          </p:cNvPr>
          <p:cNvSpPr/>
          <p:nvPr userDrawn="1"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3" name="Espaço Reservado para Conteúdo 52">
            <a:extLst>
              <a:ext uri="{FF2B5EF4-FFF2-40B4-BE49-F238E27FC236}">
                <a16:creationId xmlns:a16="http://schemas.microsoft.com/office/drawing/2014/main" id="{CA33E921-0B0C-224C-8C48-CE135C53E9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2</a:t>
            </a:r>
            <a:endParaRPr lang="pt-BR" dirty="0"/>
          </a:p>
        </p:txBody>
      </p:sp>
      <p:sp>
        <p:nvSpPr>
          <p:cNvPr id="54" name="Espaço Reservado para Conteúdo 52">
            <a:extLst>
              <a:ext uri="{FF2B5EF4-FFF2-40B4-BE49-F238E27FC236}">
                <a16:creationId xmlns:a16="http://schemas.microsoft.com/office/drawing/2014/main" id="{9C158DD2-4D7B-6A4F-8B62-13F838E9D7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6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3</a:t>
            </a:r>
            <a:endParaRPr lang="pt-BR" dirty="0"/>
          </a:p>
        </p:txBody>
      </p:sp>
      <p:sp>
        <p:nvSpPr>
          <p:cNvPr id="55" name="Espaço Reservado para Conteúdo 52">
            <a:extLst>
              <a:ext uri="{FF2B5EF4-FFF2-40B4-BE49-F238E27FC236}">
                <a16:creationId xmlns:a16="http://schemas.microsoft.com/office/drawing/2014/main" id="{C2493382-3806-5542-B579-E9926181AB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1</a:t>
            </a:r>
            <a:endParaRPr lang="pt-BR" dirty="0"/>
          </a:p>
        </p:txBody>
      </p:sp>
      <p:sp>
        <p:nvSpPr>
          <p:cNvPr id="56" name="Espaço Reservado para Conteúdo 52">
            <a:extLst>
              <a:ext uri="{FF2B5EF4-FFF2-40B4-BE49-F238E27FC236}">
                <a16:creationId xmlns:a16="http://schemas.microsoft.com/office/drawing/2014/main" id="{A78F5654-5911-2848-8E46-87D900C62C2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4</a:t>
            </a:r>
            <a:endParaRPr lang="pt-BR" dirty="0"/>
          </a:p>
        </p:txBody>
      </p:sp>
      <p:sp>
        <p:nvSpPr>
          <p:cNvPr id="57" name="Espaço Reservado para Conteúdo 52">
            <a:extLst>
              <a:ext uri="{FF2B5EF4-FFF2-40B4-BE49-F238E27FC236}">
                <a16:creationId xmlns:a16="http://schemas.microsoft.com/office/drawing/2014/main" id="{B79E60AB-45C3-AE44-8411-D271F991F2F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7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pt-BR" sz="7200" b="1"/>
              <a:t>5</a:t>
            </a:r>
            <a:endParaRPr lang="pt-BR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F621AF-C719-BE47-8E64-EA0C75027FD8}"/>
              </a:ext>
            </a:extLst>
          </p:cNvPr>
          <p:cNvSpPr/>
          <p:nvPr userDrawn="1"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55621BC-6E19-FC48-A5BC-3E5CE2172F30}"/>
              </a:ext>
            </a:extLst>
          </p:cNvPr>
          <p:cNvSpPr/>
          <p:nvPr userDrawn="1"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49487CD-5979-724E-AAEF-949D213D7838}"/>
              </a:ext>
            </a:extLst>
          </p:cNvPr>
          <p:cNvSpPr/>
          <p:nvPr userDrawn="1"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E18E7D-655E-894C-B86F-F8E4EAA84B05}"/>
              </a:ext>
            </a:extLst>
          </p:cNvPr>
          <p:cNvSpPr/>
          <p:nvPr userDrawn="1"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25ECBA9-4BE6-0B40-97DC-51EEB827044D}"/>
              </a:ext>
            </a:extLst>
          </p:cNvPr>
          <p:cNvSpPr/>
          <p:nvPr userDrawn="1"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4" name="Espaço Reservado para Conteúdo 63">
            <a:extLst>
              <a:ext uri="{FF2B5EF4-FFF2-40B4-BE49-F238E27FC236}">
                <a16:creationId xmlns:a16="http://schemas.microsoft.com/office/drawing/2014/main" id="{FBE92319-F5F0-424F-8062-F96ABE6F42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Conteúdo 63">
            <a:extLst>
              <a:ext uri="{FF2B5EF4-FFF2-40B4-BE49-F238E27FC236}">
                <a16:creationId xmlns:a16="http://schemas.microsoft.com/office/drawing/2014/main" id="{91E61772-AA40-884C-A532-81FB71DB20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Conteúdo 63">
            <a:extLst>
              <a:ext uri="{FF2B5EF4-FFF2-40B4-BE49-F238E27FC236}">
                <a16:creationId xmlns:a16="http://schemas.microsoft.com/office/drawing/2014/main" id="{7963C0BC-0A6F-FD4F-AFE7-A6B0185212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Conteúdo 63">
            <a:extLst>
              <a:ext uri="{FF2B5EF4-FFF2-40B4-BE49-F238E27FC236}">
                <a16:creationId xmlns:a16="http://schemas.microsoft.com/office/drawing/2014/main" id="{15AED734-E88F-F946-8763-9D05E7D69EC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8" name="Espaço Reservado para Conteúdo 63">
            <a:extLst>
              <a:ext uri="{FF2B5EF4-FFF2-40B4-BE49-F238E27FC236}">
                <a16:creationId xmlns:a16="http://schemas.microsoft.com/office/drawing/2014/main" id="{DB527739-0298-0B46-84A5-3609CED0124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71C8F37-1573-EA4D-A74F-D8DAFA8150AC}"/>
              </a:ext>
            </a:extLst>
          </p:cNvPr>
          <p:cNvSpPr/>
          <p:nvPr userDrawn="1"/>
        </p:nvSpPr>
        <p:spPr>
          <a:xfrm rot="10800000" flipV="1">
            <a:off x="1593972" y="5185996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09D9FA-62A4-424A-BDC3-A487A38C5B6C}"/>
              </a:ext>
            </a:extLst>
          </p:cNvPr>
          <p:cNvSpPr/>
          <p:nvPr userDrawn="1"/>
        </p:nvSpPr>
        <p:spPr>
          <a:xfrm rot="10800000" flipV="1">
            <a:off x="5996702" y="5185996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B4F832-A5A2-5640-98EC-27F2766AFC93}"/>
              </a:ext>
            </a:extLst>
          </p:cNvPr>
          <p:cNvSpPr/>
          <p:nvPr userDrawn="1"/>
        </p:nvSpPr>
        <p:spPr>
          <a:xfrm rot="10800000" flipV="1">
            <a:off x="10395454" y="5182452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4534D1F-F705-7E4B-9ACE-9AF7C6DF8C1B}"/>
              </a:ext>
            </a:extLst>
          </p:cNvPr>
          <p:cNvSpPr/>
          <p:nvPr userDrawn="1"/>
        </p:nvSpPr>
        <p:spPr>
          <a:xfrm rot="10800000" flipV="1">
            <a:off x="3795674" y="2447011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7E93BB6-E572-DC42-AF92-1D70E363D914}"/>
              </a:ext>
            </a:extLst>
          </p:cNvPr>
          <p:cNvSpPr/>
          <p:nvPr userDrawn="1"/>
        </p:nvSpPr>
        <p:spPr>
          <a:xfrm rot="10800000" flipV="1">
            <a:off x="8199591" y="2439404"/>
            <a:ext cx="181542" cy="181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262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CEC5E-3BEC-4863-927D-DCD4E510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6587F9-5915-47C8-8EA4-82A1A5C3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BB8A8A-0B24-4504-81B6-27F21FBC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B09D46-7A5C-4D60-8526-35FC3481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7725FA-E593-46DA-8137-45C48343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360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28122-1164-41AB-AD4B-8BB20C79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438F9-9AD2-4DC5-B9AD-990A96DB0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00FACD-25B8-4719-8E0D-5F398A44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10704-C219-4DA0-AE10-6CDF940F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C43597-F152-41A6-9663-34B98ED0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948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8E97D-A1B4-4872-8784-CA8F9CD1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D14673-D7D5-4CA8-9B7D-E00F422E0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DC6C53-9A01-41A3-96F1-5E6A88E2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FA45C0-5A00-4F31-8419-9BF2A12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C87A95-2A24-45F9-A824-B2A4D94A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0099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480F0-ECE6-4E05-B1A2-489DA648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A9F364-7228-43BB-A6BB-49D1D0F3A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07395C-E50C-4254-982D-7526A3D0D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ED46BE-D324-4063-A921-67F8E028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2B66AF-9258-485A-9891-B5E5DE7C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CD9FBE-5B59-486B-AC07-AF7B591A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555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D32B-5DE2-4495-A9FA-1B490870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950270-08C0-4D6E-99A0-C118F223F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A461C8-DDBC-44FF-9D67-F8681E4B6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1C5911-BB01-4698-B147-0AC4C348E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94160A-33B8-4E0E-B3FC-500AD6738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39AD24-5CB6-4521-AEC2-56C9A538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67EA0C-6B16-4E77-889E-C7ED0C88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73B1A2-D539-4AD5-82FD-43F96919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57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D09B0-68A6-4E3C-AC56-5663E9BB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1F8495-D201-4F21-B99C-B69937DD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F12197-4127-42DB-94A1-0A49B76F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F81C78-8EE5-4A14-B228-7E2E1403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156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1314B1-665E-4ABB-8D6A-9B6CAC45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1B7230-C7E2-4820-BD99-8DE2C55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B5D934-F3CE-4690-B3BF-F84D9DCB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EB43F6A-C2E2-477E-A0C3-3822A4A08E34}"/>
              </a:ext>
            </a:extLst>
          </p:cNvPr>
          <p:cNvSpPr/>
          <p:nvPr userDrawn="1"/>
        </p:nvSpPr>
        <p:spPr>
          <a:xfrm>
            <a:off x="4038600" y="0"/>
            <a:ext cx="8153400" cy="1593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691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FD268-CD6A-426E-81AE-EA7BD3EA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17D94C-2E60-4ADC-B0E5-390C363E2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3E1758-354D-4336-A068-3E7C8E5BC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2FAA3E-AE4D-4899-8943-2F9ADE42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99257A-CB40-4CAF-BBE6-A2911DD7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54B996-C930-4DA7-BC7D-587ECC98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63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DDC47-FC23-4F96-AEA8-E904AA2F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E6C33E-766E-409F-ACF0-822AD52F0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3C6782-F144-46AF-BEB2-4FB2F5B8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33513D-0CB6-435F-960A-2FF24D68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4C9705-C4F4-406E-8F65-B0B81B1F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3F71E8-77DB-4CD4-9B63-75381510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20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509697"/>
            <a:ext cx="2304012" cy="13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6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185D5-BA3D-42EA-A388-058B9DB1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95BE88-FFEE-446F-B9AE-BB2B5A2AB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BF4549-7236-4C39-A921-E9DEC356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E7C106-A372-4F2E-A896-87CEDF0B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086BB0-035F-4A8F-8807-F6BC6E80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72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1BB058-6D5B-431B-BF7B-54B8B8576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C3319B-B038-4886-9AB7-0BDC0D07B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4E00CA-CBA7-4667-9C29-4A78B9B3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9D431A-B1C0-4937-9805-5391CFDA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D25B36-9368-4CAF-863D-DDB7524D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619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ACD799-2B27-4F02-B53F-B9D716635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6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108527B-4C6B-44F1-9DFA-2FBE1893D187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BDD7E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62131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9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5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2000" y="180000"/>
            <a:ext cx="990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0000" y="1007999"/>
            <a:ext cx="11688150" cy="547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6C78958-074E-43F1-B226-AB0F961D9F22}"/>
              </a:ext>
            </a:extLst>
          </p:cNvPr>
          <p:cNvSpPr/>
          <p:nvPr userDrawn="1"/>
        </p:nvSpPr>
        <p:spPr>
          <a:xfrm>
            <a:off x="255494" y="6636010"/>
            <a:ext cx="11681012" cy="80682"/>
          </a:xfrm>
          <a:prstGeom prst="rect">
            <a:avLst/>
          </a:prstGeom>
          <a:gradFill flip="none" rotWithShape="1">
            <a:gsLst>
              <a:gs pos="75000">
                <a:srgbClr val="FFFF00">
                  <a:lumMod val="100000"/>
                </a:srgbClr>
              </a:gs>
              <a:gs pos="8000">
                <a:srgbClr val="00D200"/>
              </a:gs>
              <a:gs pos="100000">
                <a:srgbClr val="0000FF">
                  <a:lumMod val="10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C6B4C1-D709-4979-AEA8-8619186E05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61" y="0"/>
            <a:ext cx="2307764" cy="13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49" r:id="rId3"/>
    <p:sldLayoutId id="2147483650" r:id="rId4"/>
    <p:sldLayoutId id="2147483662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12/9/2025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2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262AB8-BEAA-46E8-91ED-B920C3FC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A707A4-A1A3-45E6-B283-F40D1F6C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ED48A6-7CB5-4162-8DBF-3A8EFE292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6161-ED92-464F-8E00-C59AD90D82D7}" type="datetimeFigureOut">
              <a:rPr lang="en-CA" smtClean="0"/>
              <a:pPr/>
              <a:t>2025-12-09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B2004-7164-4206-AA18-D7DE0273A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6F850-B9E3-4007-A6E3-F71937782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EC82-5D09-4C8B-A3B6-091DF1F9C7C2}" type="slidenum">
              <a:rPr lang="en-CA" smtClean="0"/>
              <a:pPr/>
              <a:t>‹nº›</a:t>
            </a:fld>
            <a:endParaRPr lang="en-CA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790DFB9E-BBD8-4FF7-B969-F3346E788D15}"/>
              </a:ext>
            </a:extLst>
          </p:cNvPr>
          <p:cNvGrpSpPr/>
          <p:nvPr userDrawn="1"/>
        </p:nvGrpSpPr>
        <p:grpSpPr>
          <a:xfrm>
            <a:off x="7730835" y="-1643"/>
            <a:ext cx="4461165" cy="775825"/>
            <a:chOff x="7730835" y="-1643"/>
            <a:chExt cx="4461165" cy="775825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0449008D-B2F7-41E6-B2A3-D1D61EA987FD}"/>
                </a:ext>
              </a:extLst>
            </p:cNvPr>
            <p:cNvGrpSpPr/>
            <p:nvPr/>
          </p:nvGrpSpPr>
          <p:grpSpPr>
            <a:xfrm flipH="1">
              <a:off x="7730835" y="-1643"/>
              <a:ext cx="4461163" cy="728420"/>
              <a:chOff x="0" y="0"/>
              <a:chExt cx="11523664" cy="1997050"/>
            </a:xfrm>
          </p:grpSpPr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8A921AD5-F39F-4F6B-AE9F-93746419C0B7}"/>
                  </a:ext>
                </a:extLst>
              </p:cNvPr>
              <p:cNvSpPr/>
              <p:nvPr/>
            </p:nvSpPr>
            <p:spPr>
              <a:xfrm>
                <a:off x="0" y="0"/>
                <a:ext cx="5438535" cy="199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50" extrusionOk="0">
                    <a:moveTo>
                      <a:pt x="0" y="12912"/>
                    </a:moveTo>
                    <a:cubicBezTo>
                      <a:pt x="0" y="12912"/>
                      <a:pt x="3444" y="21600"/>
                      <a:pt x="8853" y="17595"/>
                    </a:cubicBezTo>
                    <a:cubicBezTo>
                      <a:pt x="13537" y="14127"/>
                      <a:pt x="16451" y="0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0" y="12912"/>
                      <a:pt x="0" y="12912"/>
                    </a:cubicBezTo>
                    <a:close/>
                  </a:path>
                </a:pathLst>
              </a:custGeom>
              <a:gradFill>
                <a:gsLst>
                  <a:gs pos="20000">
                    <a:schemeClr val="accent5"/>
                  </a:gs>
                  <a:gs pos="72000">
                    <a:schemeClr val="accent6"/>
                  </a:gs>
                </a:gsLst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47B567C7-CCB7-4515-8A3C-19D877AAEBFA}"/>
                  </a:ext>
                </a:extLst>
              </p:cNvPr>
              <p:cNvSpPr/>
              <p:nvPr/>
            </p:nvSpPr>
            <p:spPr>
              <a:xfrm>
                <a:off x="0" y="0"/>
                <a:ext cx="5438535" cy="1518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650" extrusionOk="0">
                    <a:moveTo>
                      <a:pt x="0" y="12912"/>
                    </a:moveTo>
                    <a:cubicBezTo>
                      <a:pt x="0" y="12912"/>
                      <a:pt x="3444" y="21600"/>
                      <a:pt x="8853" y="17595"/>
                    </a:cubicBezTo>
                    <a:cubicBezTo>
                      <a:pt x="13537" y="14127"/>
                      <a:pt x="16451" y="0"/>
                      <a:pt x="21600" y="0"/>
                    </a:cubicBezTo>
                    <a:lnTo>
                      <a:pt x="0" y="0"/>
                    </a:lnTo>
                    <a:cubicBezTo>
                      <a:pt x="0" y="0"/>
                      <a:pt x="0" y="12912"/>
                      <a:pt x="0" y="1291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62000">
                    <a:schemeClr val="accent6"/>
                  </a:gs>
                </a:gsLst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4B7E21F-6A89-494D-A953-977E0E8D79CB}"/>
                  </a:ext>
                </a:extLst>
              </p:cNvPr>
              <p:cNvSpPr/>
              <p:nvPr/>
            </p:nvSpPr>
            <p:spPr>
              <a:xfrm>
                <a:off x="0" y="0"/>
                <a:ext cx="11523664" cy="1861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412" extrusionOk="0">
                    <a:moveTo>
                      <a:pt x="21600" y="0"/>
                    </a:moveTo>
                    <a:cubicBezTo>
                      <a:pt x="21600" y="0"/>
                      <a:pt x="18015" y="16554"/>
                      <a:pt x="11571" y="5754"/>
                    </a:cubicBezTo>
                    <a:cubicBezTo>
                      <a:pt x="5127" y="-5046"/>
                      <a:pt x="0" y="6618"/>
                      <a:pt x="0" y="6618"/>
                    </a:cubicBez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adFill>
                <a:gsLst>
                  <a:gs pos="60000">
                    <a:schemeClr val="accent4"/>
                  </a:gs>
                  <a:gs pos="100000">
                    <a:schemeClr val="accent5"/>
                  </a:gs>
                </a:gsLst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F3B54CF4-88BE-49D1-BC33-7AEFA53B3290}"/>
                  </a:ext>
                </a:extLst>
              </p:cNvPr>
              <p:cNvSpPr/>
              <p:nvPr/>
            </p:nvSpPr>
            <p:spPr>
              <a:xfrm>
                <a:off x="0" y="0"/>
                <a:ext cx="11523664" cy="1183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412" extrusionOk="0">
                    <a:moveTo>
                      <a:pt x="21600" y="0"/>
                    </a:moveTo>
                    <a:cubicBezTo>
                      <a:pt x="21600" y="0"/>
                      <a:pt x="18015" y="16554"/>
                      <a:pt x="11571" y="5754"/>
                    </a:cubicBezTo>
                    <a:cubicBezTo>
                      <a:pt x="5127" y="-5046"/>
                      <a:pt x="0" y="6618"/>
                      <a:pt x="0" y="6618"/>
                    </a:cubicBezTo>
                    <a:lnTo>
                      <a:pt x="0" y="0"/>
                    </a:lnTo>
                    <a:cubicBezTo>
                      <a:pt x="0" y="0"/>
                      <a:pt x="21600" y="0"/>
                      <a:pt x="21600" y="0"/>
                    </a:cubicBezTo>
                    <a:close/>
                  </a:path>
                </a:pathLst>
              </a:custGeom>
              <a:gradFill>
                <a:gsLst>
                  <a:gs pos="8000">
                    <a:schemeClr val="accent4"/>
                  </a:gs>
                  <a:gs pos="76000">
                    <a:schemeClr val="accent5"/>
                  </a:gs>
                </a:gsLst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pic>
          <p:nvPicPr>
            <p:cNvPr id="17" name="Imagem 14">
              <a:extLst>
                <a:ext uri="{FF2B5EF4-FFF2-40B4-BE49-F238E27FC236}">
                  <a16:creationId xmlns:a16="http://schemas.microsoft.com/office/drawing/2014/main" id="{CBBE6C63-0868-4839-B129-2CD9DEA16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53400" y="0"/>
              <a:ext cx="4038600" cy="774182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9748CE82-6F53-4119-A341-9E7544CC01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84" y="175800"/>
              <a:ext cx="931791" cy="317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1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83DC-FEE6-4366-95A7-BDA55F9B9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400" y="1788277"/>
            <a:ext cx="10385327" cy="2818800"/>
          </a:xfrm>
        </p:spPr>
        <p:txBody>
          <a:bodyPr>
            <a:normAutofit fontScale="90000"/>
          </a:bodyPr>
          <a:lstStyle/>
          <a:p>
            <a: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Audiência Pública</a:t>
            </a:r>
            <a:b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</a:br>
            <a: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IAC 21/STJ</a:t>
            </a:r>
            <a:b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</a:br>
            <a:b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</a:br>
            <a:r>
              <a:rPr lang="pt-BR" sz="36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Possibilidade, impossibilidade e/ou condições de exploração de gás e óleo de fontes não convencionais mediante fraturamento hidráulico</a:t>
            </a:r>
            <a:endParaRPr lang="pt-BR" sz="5400" dirty="0">
              <a:latin typeface="Trebuchet MS" panose="020B0603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D7F0D-E7CE-47C4-AFF7-E54718B5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00" y="5312445"/>
            <a:ext cx="9061200" cy="10344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Artur Watt – Diretor Geral</a:t>
            </a:r>
            <a:b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pt-BR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11/12/2025</a:t>
            </a:r>
          </a:p>
        </p:txBody>
      </p:sp>
    </p:spTree>
    <p:extLst>
      <p:ext uri="{BB962C8B-B14F-4D97-AF65-F5344CB8AC3E}">
        <p14:creationId xmlns:p14="http://schemas.microsoft.com/office/powerpoint/2010/main" val="1520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309A5-3ECF-F777-3898-F7D61CA61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4215-092F-B817-1C27-727C0EA2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97" y="2615497"/>
            <a:ext cx="9686455" cy="2185200"/>
          </a:xfrm>
        </p:spPr>
        <p:txBody>
          <a:bodyPr>
            <a:noAutofit/>
          </a:bodyPr>
          <a:lstStyle/>
          <a:p>
            <a: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A Regulamentação do Fraturamento Hidráulico em Reservatório Não Convencional</a:t>
            </a:r>
            <a:endParaRPr lang="pt-BR" sz="5000" dirty="0">
              <a:latin typeface="Trebuchet MS" panose="020B0603020202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B9F28C-15C4-8891-53EA-131D3DAA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64092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47C6B-74C1-D808-38E0-C0D21286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0" y="1771436"/>
            <a:ext cx="7560000" cy="2185200"/>
          </a:xfrm>
        </p:spPr>
        <p:txBody>
          <a:bodyPr/>
          <a:lstStyle/>
          <a:p>
            <a:r>
              <a:rPr lang="pt-BR" dirty="0"/>
              <a:t>Resolução ANP nº 21/2014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E83DB6-8811-BDC1-A852-B97A5378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800" y="4049921"/>
            <a:ext cx="7488000" cy="525600"/>
          </a:xfrm>
        </p:spPr>
        <p:txBody>
          <a:bodyPr/>
          <a:lstStyle/>
          <a:p>
            <a:r>
              <a:rPr lang="pt-BR" dirty="0"/>
              <a:t>Fraturamento Hidráulico em Reservatórios Não Convencionais</a:t>
            </a:r>
          </a:p>
        </p:txBody>
      </p:sp>
    </p:spTree>
    <p:extLst>
      <p:ext uri="{BB962C8B-B14F-4D97-AF65-F5344CB8AC3E}">
        <p14:creationId xmlns:p14="http://schemas.microsoft.com/office/powerpoint/2010/main" val="252710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0A77B60-6C51-445E-828E-1B47B2DDC60D}"/>
              </a:ext>
            </a:extLst>
          </p:cNvPr>
          <p:cNvSpPr txBox="1">
            <a:spLocks/>
          </p:cNvSpPr>
          <p:nvPr/>
        </p:nvSpPr>
        <p:spPr>
          <a:xfrm>
            <a:off x="0" y="532396"/>
            <a:ext cx="8961703" cy="982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Resolução</a:t>
            </a:r>
            <a:r>
              <a:rPr kumimoji="0" lang="en-US" sz="40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ANP nº 21/2014</a:t>
            </a:r>
            <a:endParaRPr kumimoji="0" lang="pt-BR" sz="4000" b="0" i="0" u="none" strike="noStrike" kern="1200" cap="none" spc="-300" normalizeH="0" baseline="0" noProof="0" dirty="0">
              <a:ln>
                <a:noFill/>
              </a:ln>
              <a:solidFill>
                <a:srgbClr val="2881BD"/>
              </a:solidFill>
              <a:effectLst/>
              <a:uLnTx/>
              <a:uFillTx/>
              <a:latin typeface="Segoe UI Semilight"/>
              <a:ea typeface="+mj-ea"/>
              <a:cs typeface="+mj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31900EC-EA2D-4E19-B18C-8ADF7358A33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6B5FFC-15BE-4D96-BC52-7F82584CFA1C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116CE-5E27-45A5-9CB6-4BD1AECCC072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73EAC7B7-3672-4632-9FBF-A07A25E29830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09F2EC-28DE-42FD-ACD7-179B4AD3F35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11" name="Picture 2" descr="http://3.bp.blogspot.com/-34uMxNlFcvU/UPQ7gULTvkI/AAAAAAAAC-I/XhJ73kG27vM/s1600/Fracking-diagram.jpg">
            <a:extLst>
              <a:ext uri="{FF2B5EF4-FFF2-40B4-BE49-F238E27FC236}">
                <a16:creationId xmlns:a16="http://schemas.microsoft.com/office/drawing/2014/main" id="{2749FA37-209E-47E7-974E-D01360FB0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718" r="8410"/>
          <a:stretch/>
        </p:blipFill>
        <p:spPr bwMode="auto">
          <a:xfrm>
            <a:off x="13023" y="1515196"/>
            <a:ext cx="6280566" cy="5103924"/>
          </a:xfrm>
          <a:prstGeom prst="rect">
            <a:avLst/>
          </a:prstGeom>
          <a:noFill/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B888D70-021C-46F1-ACA7-D13AC0CA7E7D}"/>
              </a:ext>
            </a:extLst>
          </p:cNvPr>
          <p:cNvGrpSpPr/>
          <p:nvPr/>
        </p:nvGrpSpPr>
        <p:grpSpPr>
          <a:xfrm>
            <a:off x="6306612" y="4475392"/>
            <a:ext cx="5581181" cy="2017659"/>
            <a:chOff x="6380853" y="2875122"/>
            <a:chExt cx="3252502" cy="2788756"/>
          </a:xfrm>
        </p:grpSpPr>
        <p:sp>
          <p:nvSpPr>
            <p:cNvPr id="14" name="Pentágono 235">
              <a:extLst>
                <a:ext uri="{FF2B5EF4-FFF2-40B4-BE49-F238E27FC236}">
                  <a16:creationId xmlns:a16="http://schemas.microsoft.com/office/drawing/2014/main" id="{F1A1D16D-2785-46C2-ABD2-F0C8F60A9A96}"/>
                </a:ext>
              </a:extLst>
            </p:cNvPr>
            <p:cNvSpPr/>
            <p:nvPr/>
          </p:nvSpPr>
          <p:spPr>
            <a:xfrm>
              <a:off x="6392129" y="2875122"/>
              <a:ext cx="3241225" cy="2788755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B50EFCE-94E4-466A-A52D-66696C94E0C1}"/>
                </a:ext>
              </a:extLst>
            </p:cNvPr>
            <p:cNvSpPr txBox="1"/>
            <p:nvPr/>
          </p:nvSpPr>
          <p:spPr>
            <a:xfrm>
              <a:off x="6380853" y="3528844"/>
              <a:ext cx="3252502" cy="2135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2000" dirty="0">
                  <a:solidFill>
                    <a:prstClr val="black"/>
                  </a:solidFill>
                  <a:latin typeface="Calibri"/>
                </a:rPr>
                <a:t>Locação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2000" dirty="0">
                  <a:solidFill>
                    <a:prstClr val="black"/>
                  </a:solidFill>
                  <a:latin typeface="Calibri"/>
                </a:rPr>
                <a:t>Projeto do Poço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2000" dirty="0">
                  <a:solidFill>
                    <a:prstClr val="black"/>
                  </a:solidFill>
                  <a:latin typeface="Calibri"/>
                </a:rPr>
                <a:t>Rejeitos Sólidos, descarte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2000" dirty="0">
                  <a:solidFill>
                    <a:prstClr val="black"/>
                  </a:solidFill>
                  <a:latin typeface="Calibri"/>
                </a:rPr>
                <a:t>Contenção de fluidos, água de retorno </a:t>
              </a:r>
              <a:r>
                <a:rPr lang="pt-BR" sz="1600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pt-BR" sz="1600" dirty="0" err="1">
                  <a:solidFill>
                    <a:prstClr val="black"/>
                  </a:solidFill>
                  <a:latin typeface="Calibri"/>
                </a:rPr>
                <a:t>Flow</a:t>
              </a:r>
              <a:r>
                <a:rPr lang="pt-BR" sz="1600" dirty="0">
                  <a:solidFill>
                    <a:prstClr val="black"/>
                  </a:solidFill>
                  <a:latin typeface="Calibri"/>
                </a:rPr>
                <a:t> Back)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2000" dirty="0">
                  <a:solidFill>
                    <a:prstClr val="black"/>
                  </a:solidFill>
                  <a:latin typeface="Calibri"/>
                </a:rPr>
                <a:t>Operações com altas pressões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A035D7E-0F74-4079-B6D0-39D6EF33242A}"/>
                </a:ext>
              </a:extLst>
            </p:cNvPr>
            <p:cNvSpPr txBox="1"/>
            <p:nvPr/>
          </p:nvSpPr>
          <p:spPr>
            <a:xfrm>
              <a:off x="6408741" y="2875122"/>
              <a:ext cx="2810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prstClr val="black"/>
                  </a:solidFill>
                  <a:latin typeface="+mj-lt"/>
                  <a:cs typeface="Aharoni" panose="02010803020104030203" pitchFamily="2" charset="-79"/>
                </a:rPr>
                <a:t>Aspectos Críticos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B4BCA60-37F6-4E6B-9E2C-6CAC3A3D95E7}"/>
              </a:ext>
            </a:extLst>
          </p:cNvPr>
          <p:cNvGrpSpPr/>
          <p:nvPr/>
        </p:nvGrpSpPr>
        <p:grpSpPr>
          <a:xfrm>
            <a:off x="6306612" y="2418100"/>
            <a:ext cx="5583034" cy="1959430"/>
            <a:chOff x="9850011" y="2702245"/>
            <a:chExt cx="3306462" cy="2171974"/>
          </a:xfrm>
        </p:grpSpPr>
        <p:sp>
          <p:nvSpPr>
            <p:cNvPr id="15" name="Pentágono 235">
              <a:extLst>
                <a:ext uri="{FF2B5EF4-FFF2-40B4-BE49-F238E27FC236}">
                  <a16:creationId xmlns:a16="http://schemas.microsoft.com/office/drawing/2014/main" id="{4316557A-DAE2-4747-A408-A948CB626A52}"/>
                </a:ext>
              </a:extLst>
            </p:cNvPr>
            <p:cNvSpPr/>
            <p:nvPr/>
          </p:nvSpPr>
          <p:spPr>
            <a:xfrm>
              <a:off x="9850011" y="2705378"/>
              <a:ext cx="3277022" cy="2168841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  <a:p>
              <a:pPr marL="180000" indent="-180000">
                <a:spcAft>
                  <a:spcPts val="400"/>
                </a:spcAft>
                <a:buSzPct val="90000"/>
                <a:buFont typeface="Arial" pitchFamily="34" charset="0"/>
                <a:buChar char="•"/>
              </a:pPr>
              <a:endParaRPr lang="pt-BR" sz="1400" dirty="0">
                <a:latin typeface="+mj-lt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8ED8B581-B301-4771-A2C9-0A5826718992}"/>
                </a:ext>
              </a:extLst>
            </p:cNvPr>
            <p:cNvSpPr txBox="1"/>
            <p:nvPr/>
          </p:nvSpPr>
          <p:spPr>
            <a:xfrm>
              <a:off x="9903971" y="3334066"/>
              <a:ext cx="3252502" cy="1245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>
                  <a:solidFill>
                    <a:prstClr val="black"/>
                  </a:solidFill>
                  <a:latin typeface="+mj-lt"/>
                </a:rPr>
                <a:t>Injeção</a:t>
              </a:r>
              <a:r>
                <a:rPr lang="pt-BR" sz="20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pt-BR" sz="2800" dirty="0">
                  <a:solidFill>
                    <a:prstClr val="black"/>
                  </a:solidFill>
                  <a:latin typeface="+mj-lt"/>
                </a:rPr>
                <a:t>de Fluidos </a:t>
              </a:r>
              <a:r>
                <a:rPr lang="pt-BR" sz="2000" dirty="0">
                  <a:solidFill>
                    <a:prstClr val="black"/>
                  </a:solidFill>
                  <a:latin typeface="+mj-lt"/>
                </a:rPr>
                <a:t>&gt; 3000m</a:t>
              </a:r>
              <a:r>
                <a:rPr lang="pt-BR" sz="2000" baseline="30000" dirty="0">
                  <a:solidFill>
                    <a:prstClr val="black"/>
                  </a:solidFill>
                  <a:latin typeface="+mj-lt"/>
                </a:rPr>
                <a:t>3</a:t>
              </a:r>
            </a:p>
            <a:p>
              <a:endParaRPr lang="pt-BR" sz="900" dirty="0">
                <a:solidFill>
                  <a:prstClr val="black"/>
                </a:solidFill>
                <a:latin typeface="+mj-lt"/>
              </a:endParaRPr>
            </a:p>
            <a:p>
              <a:r>
                <a:rPr lang="pt-BR" sz="2800" dirty="0">
                  <a:solidFill>
                    <a:prstClr val="black"/>
                  </a:solidFill>
                  <a:latin typeface="+mj-lt"/>
                </a:rPr>
                <a:t>Permeabilidade </a:t>
              </a:r>
              <a:r>
                <a:rPr lang="pt-BR" sz="2000" dirty="0">
                  <a:solidFill>
                    <a:prstClr val="black"/>
                  </a:solidFill>
                  <a:latin typeface="+mj-lt"/>
                </a:rPr>
                <a:t>&lt; 0,1 </a:t>
              </a:r>
              <a:r>
                <a:rPr lang="pt-BR" sz="2000" dirty="0" err="1">
                  <a:solidFill>
                    <a:prstClr val="black"/>
                  </a:solidFill>
                  <a:latin typeface="+mj-lt"/>
                </a:rPr>
                <a:t>mD</a:t>
              </a:r>
              <a:endParaRPr lang="pt-BR" sz="20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6EA57F9-4556-4583-8743-E2A7C36AB5B3}"/>
                </a:ext>
              </a:extLst>
            </p:cNvPr>
            <p:cNvSpPr txBox="1"/>
            <p:nvPr/>
          </p:nvSpPr>
          <p:spPr>
            <a:xfrm>
              <a:off x="9871738" y="2702245"/>
              <a:ext cx="1628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prstClr val="black"/>
                  </a:solidFill>
                  <a:latin typeface="+mj-lt"/>
                  <a:cs typeface="Aharoni" panose="02010803020104030203" pitchFamily="2" charset="-79"/>
                </a:rPr>
                <a:t>Definição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149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0A77B60-6C51-445E-828E-1B47B2DDC60D}"/>
              </a:ext>
            </a:extLst>
          </p:cNvPr>
          <p:cNvSpPr txBox="1">
            <a:spLocks/>
          </p:cNvSpPr>
          <p:nvPr/>
        </p:nvSpPr>
        <p:spPr>
          <a:xfrm>
            <a:off x="0" y="532396"/>
            <a:ext cx="9578026" cy="982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Resolução</a:t>
            </a:r>
            <a:r>
              <a:rPr kumimoji="0" lang="en-US" sz="40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ANP nº 21/2014 (</a:t>
            </a:r>
            <a:r>
              <a:rPr kumimoji="0" lang="en-US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Fraturamento</a:t>
            </a:r>
            <a:r>
              <a:rPr kumimoji="0" lang="en-US" sz="40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)</a:t>
            </a:r>
            <a:endParaRPr kumimoji="0" lang="pt-BR" sz="4000" b="0" i="0" u="none" strike="noStrike" kern="1200" cap="none" spc="-300" normalizeH="0" baseline="0" noProof="0" dirty="0">
              <a:ln>
                <a:noFill/>
              </a:ln>
              <a:solidFill>
                <a:srgbClr val="2881BD"/>
              </a:solidFill>
              <a:effectLst/>
              <a:uLnTx/>
              <a:uFillTx/>
              <a:latin typeface="Segoe UI Semilight"/>
              <a:ea typeface="+mj-ea"/>
              <a:cs typeface="+mj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31900EC-EA2D-4E19-B18C-8ADF7358A33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6B5FFC-15BE-4D96-BC52-7F82584CFA1C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116CE-5E27-45A5-9CB6-4BD1AECCC072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73EAC7B7-3672-4632-9FBF-A07A25E29830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09F2EC-28DE-42FD-ACD7-179B4AD3F35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26ADACD-64DE-4526-86F0-FD15C0AE668A}"/>
              </a:ext>
            </a:extLst>
          </p:cNvPr>
          <p:cNvSpPr txBox="1"/>
          <p:nvPr/>
        </p:nvSpPr>
        <p:spPr>
          <a:xfrm>
            <a:off x="179614" y="2609494"/>
            <a:ext cx="3567038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Exigências</a:t>
            </a:r>
            <a:r>
              <a:rPr lang="en-US" b="1" dirty="0">
                <a:solidFill>
                  <a:prstClr val="black"/>
                </a:solidFill>
              </a:rPr>
              <a:t> de </a:t>
            </a:r>
            <a:r>
              <a:rPr lang="en-US" b="1" dirty="0" err="1">
                <a:solidFill>
                  <a:prstClr val="black"/>
                </a:solidFill>
              </a:rPr>
              <a:t>Projeto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Licenciamento</a:t>
            </a:r>
            <a:r>
              <a:rPr lang="en-US" dirty="0">
                <a:solidFill>
                  <a:prstClr val="black"/>
                </a:solidFill>
              </a:rPr>
              <a:t> Ambiental;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Projeto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Poço</a:t>
            </a:r>
            <a:r>
              <a:rPr lang="en-US" dirty="0">
                <a:solidFill>
                  <a:prstClr val="black"/>
                </a:solidFill>
              </a:rPr>
              <a:t> (SGIP);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Simulação</a:t>
            </a:r>
            <a:r>
              <a:rPr lang="en-US" b="1" dirty="0">
                <a:solidFill>
                  <a:srgbClr val="C00000"/>
                </a:solidFill>
              </a:rPr>
              <a:t> de fraturamento </a:t>
            </a:r>
            <a:r>
              <a:rPr lang="en-US" b="1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Geomecânica</a:t>
            </a:r>
            <a:r>
              <a:rPr lang="en-US" dirty="0">
                <a:solidFill>
                  <a:prstClr val="black"/>
                </a:solidFill>
              </a:rPr>
              <a:t>);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Análise</a:t>
            </a:r>
            <a:r>
              <a:rPr lang="en-US" dirty="0">
                <a:solidFill>
                  <a:prstClr val="black"/>
                </a:solidFill>
              </a:rPr>
              <a:t> de Risco (</a:t>
            </a:r>
            <a:r>
              <a:rPr lang="en-US" dirty="0" err="1">
                <a:solidFill>
                  <a:prstClr val="black"/>
                </a:solidFill>
              </a:rPr>
              <a:t>perfuração</a:t>
            </a:r>
            <a:r>
              <a:rPr lang="en-US" dirty="0">
                <a:solidFill>
                  <a:prstClr val="black"/>
                </a:solidFill>
              </a:rPr>
              <a:t> do </a:t>
            </a:r>
            <a:r>
              <a:rPr lang="en-US" dirty="0" err="1">
                <a:solidFill>
                  <a:prstClr val="black"/>
                </a:solidFill>
              </a:rPr>
              <a:t>poço</a:t>
            </a:r>
            <a:r>
              <a:rPr lang="en-US" dirty="0">
                <a:solidFill>
                  <a:prstClr val="black"/>
                </a:solidFill>
              </a:rPr>
              <a:t> e </a:t>
            </a:r>
            <a:r>
              <a:rPr lang="en-US" dirty="0" err="1">
                <a:solidFill>
                  <a:prstClr val="black"/>
                </a:solidFill>
              </a:rPr>
              <a:t>operação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fraturamento</a:t>
            </a:r>
            <a:r>
              <a:rPr lang="en-US" dirty="0">
                <a:solidFill>
                  <a:prstClr val="black"/>
                </a:solidFill>
              </a:rPr>
              <a:t>).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APROVAÇÃO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F69621E-EB55-465B-A464-4AA79052A92A}"/>
              </a:ext>
            </a:extLst>
          </p:cNvPr>
          <p:cNvSpPr txBox="1"/>
          <p:nvPr/>
        </p:nvSpPr>
        <p:spPr>
          <a:xfrm>
            <a:off x="3854663" y="2609494"/>
            <a:ext cx="3019666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+mj-lt"/>
              </a:rPr>
              <a:t>Gerenciamento</a:t>
            </a:r>
            <a:r>
              <a:rPr lang="en-US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+mj-lt"/>
              </a:rPr>
              <a:t>Operacional</a:t>
            </a:r>
            <a:endParaRPr lang="en-US" b="1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 Atendimento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ao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SGIP, SGI;</a:t>
            </a:r>
          </a:p>
          <a:p>
            <a:pPr>
              <a:buFont typeface="Arial" pitchFamily="34" charset="0"/>
              <a:buChar char="•"/>
            </a:pPr>
            <a:endParaRPr lang="en-US" sz="100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Microssísmica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acompanhamento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fraturas</a:t>
            </a:r>
            <a:endParaRPr lang="en-US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100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Os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parâmetros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esperados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para o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reservatório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foram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confirmados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?;</a:t>
            </a:r>
          </a:p>
          <a:p>
            <a:pPr>
              <a:buFont typeface="Arial" pitchFamily="34" charset="0"/>
              <a:buChar char="•"/>
            </a:pPr>
            <a:endParaRPr lang="en-US" sz="100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Gestão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Mudanças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.</a:t>
            </a:r>
          </a:p>
          <a:p>
            <a:endParaRPr lang="en-US" sz="400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+mj-lt"/>
              </a:rPr>
              <a:t>FISCALIZAÇÃO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ABEFC0-673A-43F3-92B0-037BA97C4744}"/>
              </a:ext>
            </a:extLst>
          </p:cNvPr>
          <p:cNvSpPr txBox="1"/>
          <p:nvPr/>
        </p:nvSpPr>
        <p:spPr>
          <a:xfrm>
            <a:off x="6989270" y="2609494"/>
            <a:ext cx="3210004" cy="329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  <a:latin typeface="+mj-lt"/>
              </a:rPr>
              <a:t>Produção</a:t>
            </a:r>
            <a:r>
              <a:rPr lang="en-US" b="1" dirty="0">
                <a:solidFill>
                  <a:prstClr val="black"/>
                </a:solidFill>
                <a:latin typeface="+mj-lt"/>
              </a:rPr>
              <a:t> &amp; </a:t>
            </a:r>
          </a:p>
          <a:p>
            <a:pPr algn="ctr"/>
            <a:r>
              <a:rPr lang="en-US" b="1" dirty="0" err="1">
                <a:solidFill>
                  <a:prstClr val="black"/>
                </a:solidFill>
                <a:latin typeface="+mj-lt"/>
              </a:rPr>
              <a:t>Monitoramento</a:t>
            </a:r>
            <a:endParaRPr lang="en-US" b="1" dirty="0">
              <a:solidFill>
                <a:prstClr val="black"/>
              </a:solidFill>
              <a:latin typeface="+mj-lt"/>
            </a:endParaRPr>
          </a:p>
          <a:p>
            <a:endParaRPr lang="en-US" b="1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Correto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abandono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do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poço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;</a:t>
            </a:r>
          </a:p>
          <a:p>
            <a:endParaRPr lang="en-US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Monitiramento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qualidade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 de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aquíferos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e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corpos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d’água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+mj-lt"/>
              </a:rPr>
              <a:t> SGI, SGIP.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+mj-lt"/>
              </a:rPr>
              <a:t>FISCALIZAÇÃO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46D6053-0A4A-4226-9C7B-7545C389EA03}"/>
              </a:ext>
            </a:extLst>
          </p:cNvPr>
          <p:cNvGrpSpPr/>
          <p:nvPr/>
        </p:nvGrpSpPr>
        <p:grpSpPr>
          <a:xfrm>
            <a:off x="832138" y="1672122"/>
            <a:ext cx="2157305" cy="862922"/>
            <a:chOff x="32" y="427021"/>
            <a:chExt cx="2157305" cy="862922"/>
          </a:xfrm>
        </p:grpSpPr>
        <p:sp>
          <p:nvSpPr>
            <p:cNvPr id="27" name="Seta: Divisa 26">
              <a:extLst>
                <a:ext uri="{FF2B5EF4-FFF2-40B4-BE49-F238E27FC236}">
                  <a16:creationId xmlns:a16="http://schemas.microsoft.com/office/drawing/2014/main" id="{2434F407-25D6-4CB4-ACC7-EE99D1FFC080}"/>
                </a:ext>
              </a:extLst>
            </p:cNvPr>
            <p:cNvSpPr/>
            <p:nvPr/>
          </p:nvSpPr>
          <p:spPr>
            <a:xfrm>
              <a:off x="32" y="427021"/>
              <a:ext cx="2157305" cy="86292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Seta: Divisa 4">
              <a:extLst>
                <a:ext uri="{FF2B5EF4-FFF2-40B4-BE49-F238E27FC236}">
                  <a16:creationId xmlns:a16="http://schemas.microsoft.com/office/drawing/2014/main" id="{D0B4852A-FE30-41E7-849E-4EAE19FB7F90}"/>
                </a:ext>
              </a:extLst>
            </p:cNvPr>
            <p:cNvSpPr txBox="1"/>
            <p:nvPr/>
          </p:nvSpPr>
          <p:spPr>
            <a:xfrm>
              <a:off x="431493" y="427021"/>
              <a:ext cx="1294383" cy="862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Projeto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8EDC2FC-B5AC-4232-9F10-B74F1B281A41}"/>
              </a:ext>
            </a:extLst>
          </p:cNvPr>
          <p:cNvGrpSpPr/>
          <p:nvPr/>
        </p:nvGrpSpPr>
        <p:grpSpPr>
          <a:xfrm>
            <a:off x="4020984" y="1672122"/>
            <a:ext cx="2157305" cy="862922"/>
            <a:chOff x="1941606" y="427021"/>
            <a:chExt cx="2157305" cy="862922"/>
          </a:xfrm>
        </p:grpSpPr>
        <p:sp>
          <p:nvSpPr>
            <p:cNvPr id="25" name="Seta: Divisa 24">
              <a:extLst>
                <a:ext uri="{FF2B5EF4-FFF2-40B4-BE49-F238E27FC236}">
                  <a16:creationId xmlns:a16="http://schemas.microsoft.com/office/drawing/2014/main" id="{16357ABB-4E23-4BD6-BB3A-8516BB4CF208}"/>
                </a:ext>
              </a:extLst>
            </p:cNvPr>
            <p:cNvSpPr/>
            <p:nvPr/>
          </p:nvSpPr>
          <p:spPr>
            <a:xfrm>
              <a:off x="1941606" y="427021"/>
              <a:ext cx="2157305" cy="86292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Seta: Divisa 6">
              <a:extLst>
                <a:ext uri="{FF2B5EF4-FFF2-40B4-BE49-F238E27FC236}">
                  <a16:creationId xmlns:a16="http://schemas.microsoft.com/office/drawing/2014/main" id="{513E29F9-CD33-4ABF-A749-E568B6F57BFB}"/>
                </a:ext>
              </a:extLst>
            </p:cNvPr>
            <p:cNvSpPr txBox="1"/>
            <p:nvPr/>
          </p:nvSpPr>
          <p:spPr>
            <a:xfrm>
              <a:off x="2193447" y="427021"/>
              <a:ext cx="1772587" cy="862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 err="1"/>
                <a:t>Fraturamento</a:t>
              </a:r>
              <a:r>
                <a:rPr lang="pt-BR" sz="2000" kern="1200" dirty="0"/>
                <a:t> </a:t>
              </a:r>
              <a:r>
                <a:rPr lang="en-US" sz="2000" kern="1200" noProof="0" dirty="0" err="1"/>
                <a:t>Operação</a:t>
              </a:r>
              <a:endParaRPr lang="en-US" sz="2000" kern="1200" noProof="0" dirty="0"/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C86B20D-B5F6-426F-BD01-75C1FCABA71E}"/>
              </a:ext>
            </a:extLst>
          </p:cNvPr>
          <p:cNvGrpSpPr/>
          <p:nvPr/>
        </p:nvGrpSpPr>
        <p:grpSpPr>
          <a:xfrm>
            <a:off x="7203222" y="1672122"/>
            <a:ext cx="2374804" cy="862922"/>
            <a:chOff x="3883213" y="427021"/>
            <a:chExt cx="2374804" cy="862922"/>
          </a:xfrm>
        </p:grpSpPr>
        <p:sp>
          <p:nvSpPr>
            <p:cNvPr id="23" name="Seta: Divisa 22">
              <a:extLst>
                <a:ext uri="{FF2B5EF4-FFF2-40B4-BE49-F238E27FC236}">
                  <a16:creationId xmlns:a16="http://schemas.microsoft.com/office/drawing/2014/main" id="{FE325CDC-5A6D-4892-9338-E8FC780D7144}"/>
                </a:ext>
              </a:extLst>
            </p:cNvPr>
            <p:cNvSpPr/>
            <p:nvPr/>
          </p:nvSpPr>
          <p:spPr>
            <a:xfrm>
              <a:off x="3883213" y="427021"/>
              <a:ext cx="2374804" cy="86292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Seta: Divisa 8">
              <a:extLst>
                <a:ext uri="{FF2B5EF4-FFF2-40B4-BE49-F238E27FC236}">
                  <a16:creationId xmlns:a16="http://schemas.microsoft.com/office/drawing/2014/main" id="{34DC644F-FEF9-4BC1-A874-DBC63E8E0F31}"/>
                </a:ext>
              </a:extLst>
            </p:cNvPr>
            <p:cNvSpPr txBox="1"/>
            <p:nvPr/>
          </p:nvSpPr>
          <p:spPr>
            <a:xfrm>
              <a:off x="4184042" y="427021"/>
              <a:ext cx="1864850" cy="862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/>
                <a:t>Monitoramento de áreas</a:t>
              </a:r>
              <a:endParaRPr lang="en-US" sz="2000" kern="1200" noProof="0" dirty="0"/>
            </a:p>
          </p:txBody>
        </p:sp>
      </p:grpSp>
      <p:sp>
        <p:nvSpPr>
          <p:cNvPr id="29" name="Retângulo 28">
            <a:extLst>
              <a:ext uri="{FF2B5EF4-FFF2-40B4-BE49-F238E27FC236}">
                <a16:creationId xmlns:a16="http://schemas.microsoft.com/office/drawing/2014/main" id="{E26F120A-9072-4FAC-A75A-66CF46085639}"/>
              </a:ext>
            </a:extLst>
          </p:cNvPr>
          <p:cNvSpPr/>
          <p:nvPr/>
        </p:nvSpPr>
        <p:spPr>
          <a:xfrm>
            <a:off x="3862032" y="6028428"/>
            <a:ext cx="6337242" cy="339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dirty="0">
                <a:solidFill>
                  <a:srgbClr val="FF0000"/>
                </a:solidFill>
                <a:latin typeface="Calibri"/>
              </a:rPr>
              <a:t>RESPOSTA A EMERGÊNCIA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0852560-0544-44F2-911E-396CE71872B4}"/>
              </a:ext>
            </a:extLst>
          </p:cNvPr>
          <p:cNvGrpSpPr/>
          <p:nvPr/>
        </p:nvGrpSpPr>
        <p:grpSpPr>
          <a:xfrm>
            <a:off x="2706041" y="1677561"/>
            <a:ext cx="1620815" cy="862922"/>
            <a:chOff x="32" y="427021"/>
            <a:chExt cx="2157305" cy="862922"/>
          </a:xfrm>
        </p:grpSpPr>
        <p:sp>
          <p:nvSpPr>
            <p:cNvPr id="31" name="Seta: Divisa 30">
              <a:extLst>
                <a:ext uri="{FF2B5EF4-FFF2-40B4-BE49-F238E27FC236}">
                  <a16:creationId xmlns:a16="http://schemas.microsoft.com/office/drawing/2014/main" id="{FF8BEC3F-53A3-4E63-8199-812950C95F5F}"/>
                </a:ext>
              </a:extLst>
            </p:cNvPr>
            <p:cNvSpPr/>
            <p:nvPr/>
          </p:nvSpPr>
          <p:spPr>
            <a:xfrm>
              <a:off x="32" y="427021"/>
              <a:ext cx="2157305" cy="86292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Seta: Divisa 4">
              <a:extLst>
                <a:ext uri="{FF2B5EF4-FFF2-40B4-BE49-F238E27FC236}">
                  <a16:creationId xmlns:a16="http://schemas.microsoft.com/office/drawing/2014/main" id="{2824F803-5A1D-416C-A021-2737733A7AF0}"/>
                </a:ext>
              </a:extLst>
            </p:cNvPr>
            <p:cNvSpPr txBox="1"/>
            <p:nvPr/>
          </p:nvSpPr>
          <p:spPr>
            <a:xfrm>
              <a:off x="431493" y="427021"/>
              <a:ext cx="1294383" cy="862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600" kern="1200" dirty="0"/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E47F405C-8FE7-4918-8D15-EE7C43FFF676}"/>
              </a:ext>
            </a:extLst>
          </p:cNvPr>
          <p:cNvGrpSpPr/>
          <p:nvPr/>
        </p:nvGrpSpPr>
        <p:grpSpPr>
          <a:xfrm>
            <a:off x="5879226" y="1683000"/>
            <a:ext cx="1620815" cy="862922"/>
            <a:chOff x="32" y="427021"/>
            <a:chExt cx="2157305" cy="862922"/>
          </a:xfrm>
        </p:grpSpPr>
        <p:sp>
          <p:nvSpPr>
            <p:cNvPr id="34" name="Seta: Divisa 33">
              <a:extLst>
                <a:ext uri="{FF2B5EF4-FFF2-40B4-BE49-F238E27FC236}">
                  <a16:creationId xmlns:a16="http://schemas.microsoft.com/office/drawing/2014/main" id="{E18916BE-C087-4E19-ADA8-B1807F075707}"/>
                </a:ext>
              </a:extLst>
            </p:cNvPr>
            <p:cNvSpPr/>
            <p:nvPr/>
          </p:nvSpPr>
          <p:spPr>
            <a:xfrm>
              <a:off x="32" y="427021"/>
              <a:ext cx="2157305" cy="86292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5" name="Seta: Divisa 4">
              <a:extLst>
                <a:ext uri="{FF2B5EF4-FFF2-40B4-BE49-F238E27FC236}">
                  <a16:creationId xmlns:a16="http://schemas.microsoft.com/office/drawing/2014/main" id="{76A066D6-92F5-4F40-9791-080DC41B55CB}"/>
                </a:ext>
              </a:extLst>
            </p:cNvPr>
            <p:cNvSpPr txBox="1"/>
            <p:nvPr/>
          </p:nvSpPr>
          <p:spPr>
            <a:xfrm>
              <a:off x="431493" y="427021"/>
              <a:ext cx="1294383" cy="862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6939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ágono 235">
            <a:extLst>
              <a:ext uri="{FF2B5EF4-FFF2-40B4-BE49-F238E27FC236}">
                <a16:creationId xmlns:a16="http://schemas.microsoft.com/office/drawing/2014/main" id="{B2D827BC-762D-4C78-841C-A5FBD5F9F5D4}"/>
              </a:ext>
            </a:extLst>
          </p:cNvPr>
          <p:cNvSpPr/>
          <p:nvPr/>
        </p:nvSpPr>
        <p:spPr>
          <a:xfrm>
            <a:off x="5554583" y="2351314"/>
            <a:ext cx="4912037" cy="4117372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14" name="Pentágono 235">
            <a:extLst>
              <a:ext uri="{FF2B5EF4-FFF2-40B4-BE49-F238E27FC236}">
                <a16:creationId xmlns:a16="http://schemas.microsoft.com/office/drawing/2014/main" id="{F1A1D16D-2785-46C2-ABD2-F0C8F60A9A96}"/>
              </a:ext>
            </a:extLst>
          </p:cNvPr>
          <p:cNvSpPr/>
          <p:nvPr/>
        </p:nvSpPr>
        <p:spPr>
          <a:xfrm>
            <a:off x="313108" y="1683626"/>
            <a:ext cx="4912037" cy="4795949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0A77B60-6C51-445E-828E-1B47B2DDC60D}"/>
              </a:ext>
            </a:extLst>
          </p:cNvPr>
          <p:cNvSpPr txBox="1">
            <a:spLocks/>
          </p:cNvSpPr>
          <p:nvPr/>
        </p:nvSpPr>
        <p:spPr>
          <a:xfrm>
            <a:off x="0" y="532396"/>
            <a:ext cx="8961703" cy="982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90000"/>
              </a:lnSpc>
              <a:defRPr/>
            </a:pPr>
            <a:r>
              <a:rPr kumimoji="0" lang="en-US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Resolução</a:t>
            </a:r>
            <a:r>
              <a:rPr kumimoji="0" lang="en-US" sz="40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ANP nº 21/2014</a:t>
            </a:r>
            <a:r>
              <a:rPr lang="en-US" sz="4000" spc="-300" dirty="0">
                <a:solidFill>
                  <a:srgbClr val="2881BD"/>
                </a:solidFill>
              </a:rPr>
              <a:t> (</a:t>
            </a:r>
            <a:r>
              <a:rPr lang="en-US" sz="4000" spc="-300" dirty="0" err="1">
                <a:solidFill>
                  <a:srgbClr val="2881BD"/>
                </a:solidFill>
              </a:rPr>
              <a:t>Fraturamento</a:t>
            </a:r>
            <a:r>
              <a:rPr lang="en-US" sz="4000" spc="-300" dirty="0">
                <a:solidFill>
                  <a:srgbClr val="2881BD"/>
                </a:solidFill>
              </a:rPr>
              <a:t>)</a:t>
            </a:r>
            <a:endParaRPr kumimoji="0" lang="pt-BR" sz="4000" b="0" i="0" u="none" strike="noStrike" kern="1200" cap="none" spc="-300" normalizeH="0" baseline="0" noProof="0" dirty="0">
              <a:ln>
                <a:noFill/>
              </a:ln>
              <a:solidFill>
                <a:srgbClr val="2881BD"/>
              </a:solidFill>
              <a:effectLst/>
              <a:uLnTx/>
              <a:uFillTx/>
              <a:latin typeface="Segoe UI Semilight"/>
              <a:ea typeface="+mj-ea"/>
              <a:cs typeface="+mj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31900EC-EA2D-4E19-B18C-8ADF7358A33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6B5FFC-15BE-4D96-BC52-7F82584CFA1C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116CE-5E27-45A5-9CB6-4BD1AECCC072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73EAC7B7-3672-4632-9FBF-A07A25E29830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09F2EC-28DE-42FD-ACD7-179B4AD3F35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1AEF3B9-AD07-4680-8D94-665068055548}"/>
              </a:ext>
            </a:extLst>
          </p:cNvPr>
          <p:cNvSpPr txBox="1"/>
          <p:nvPr/>
        </p:nvSpPr>
        <p:spPr>
          <a:xfrm>
            <a:off x="263187" y="1739848"/>
            <a:ext cx="49094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+mj-lt"/>
              </a:rPr>
              <a:t> Estudos e levantamentos prévios e obrigatórios: laudos de análise para corpos d´água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(1000m) 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e vedado </a:t>
            </a:r>
            <a:r>
              <a:rPr lang="pt-BR" dirty="0" err="1">
                <a:solidFill>
                  <a:prstClr val="black"/>
                </a:solidFill>
                <a:latin typeface="+mj-lt"/>
              </a:rPr>
              <a:t>fraturamento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 em poços à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200m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 de corpos d’água;</a:t>
            </a:r>
          </a:p>
          <a:p>
            <a:pPr algn="just">
              <a:buFont typeface="Wingdings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+mj-lt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Projeto de Poço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: barreiras de segurança;</a:t>
            </a:r>
          </a:p>
          <a:p>
            <a:pPr algn="just">
              <a:buFont typeface="Wingdings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+mj-lt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Simulação de Fraturas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: probabilidade das fraturas atingirem intervalos não permitidos;</a:t>
            </a:r>
          </a:p>
          <a:p>
            <a:pPr algn="just">
              <a:buFont typeface="Wingdings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+mj-lt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Análise de Risco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: avaliação e classificação de cenários e estabelecimento de medidas de controle;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17FA2E-320A-4072-8BF4-4323C3E43392}"/>
              </a:ext>
            </a:extLst>
          </p:cNvPr>
          <p:cNvSpPr txBox="1"/>
          <p:nvPr/>
        </p:nvSpPr>
        <p:spPr>
          <a:xfrm>
            <a:off x="5554583" y="2495940"/>
            <a:ext cx="491203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+mj-lt"/>
              </a:rPr>
              <a:t>Execução das Operações garantindo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integridade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 estrutural das instalações; e</a:t>
            </a:r>
          </a:p>
          <a:p>
            <a:pPr algn="just">
              <a:buFont typeface="Wingdings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+mj-lt"/>
              </a:rPr>
              <a:t>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Resposta à Emergência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: procedimentos para eliminar ou minimizar consequências de acidentes identificados na análise de risco.</a:t>
            </a:r>
          </a:p>
          <a:p>
            <a:pPr algn="just">
              <a:buFont typeface="Wingdings" pitchFamily="2" charset="2"/>
              <a:buChar char="ü"/>
            </a:pPr>
            <a:endParaRPr lang="pt-BR" sz="1200" dirty="0">
              <a:solidFill>
                <a:prstClr val="black"/>
              </a:solidFill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endParaRPr lang="pt-BR" sz="300" dirty="0">
              <a:solidFill>
                <a:prstClr val="black"/>
              </a:solidFill>
              <a:latin typeface="+mj-lt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>
                <a:solidFill>
                  <a:prstClr val="black"/>
                </a:solidFill>
                <a:latin typeface="+mj-lt"/>
              </a:rPr>
              <a:t> Sistema de </a:t>
            </a:r>
            <a:r>
              <a:rPr lang="pt-BR" sz="2800" dirty="0">
                <a:solidFill>
                  <a:prstClr val="black"/>
                </a:solidFill>
                <a:latin typeface="+mj-lt"/>
              </a:rPr>
              <a:t>Gestão Ambiental</a:t>
            </a:r>
            <a:r>
              <a:rPr lang="pt-BR" dirty="0">
                <a:solidFill>
                  <a:prstClr val="black"/>
                </a:solidFill>
                <a:latin typeface="+mj-lt"/>
              </a:rPr>
              <a:t>: controle, tratamento de efluentes, fonte de efluente, avaliação anual de impacto ambiental, relação de produtos químicos</a:t>
            </a:r>
            <a:r>
              <a:rPr lang="pt-BR" b="1" dirty="0">
                <a:solidFill>
                  <a:prstClr val="black"/>
                </a:solidFill>
                <a:latin typeface="+mj-lt"/>
              </a:rPr>
              <a:t>.</a:t>
            </a:r>
            <a:endParaRPr lang="pt-BR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9370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3BED6-F899-E3DD-D10B-460C064D5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83FD0-0856-2F71-BAFA-8EABC7FE8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0" y="1771436"/>
            <a:ext cx="7560000" cy="2185200"/>
          </a:xfrm>
        </p:spPr>
        <p:txBody>
          <a:bodyPr/>
          <a:lstStyle/>
          <a:p>
            <a:r>
              <a:rPr lang="pt-BR" dirty="0"/>
              <a:t>Resolução ANP nº 46/2016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119C01-2A11-A94A-E632-4781590A7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800" y="4049921"/>
            <a:ext cx="7488000" cy="525600"/>
          </a:xfrm>
        </p:spPr>
        <p:txBody>
          <a:bodyPr/>
          <a:lstStyle/>
          <a:p>
            <a:r>
              <a:rPr lang="pt-BR" dirty="0"/>
              <a:t>Sistema de Gerenciamento de Integridade de Poço - SGIP</a:t>
            </a:r>
          </a:p>
        </p:txBody>
      </p:sp>
    </p:spTree>
    <p:extLst>
      <p:ext uri="{BB962C8B-B14F-4D97-AF65-F5344CB8AC3E}">
        <p14:creationId xmlns:p14="http://schemas.microsoft.com/office/powerpoint/2010/main" val="384094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0A77B60-6C51-445E-828E-1B47B2DDC60D}"/>
              </a:ext>
            </a:extLst>
          </p:cNvPr>
          <p:cNvSpPr txBox="1">
            <a:spLocks/>
          </p:cNvSpPr>
          <p:nvPr/>
        </p:nvSpPr>
        <p:spPr>
          <a:xfrm>
            <a:off x="0" y="532396"/>
            <a:ext cx="8961703" cy="982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Resolução</a:t>
            </a:r>
            <a:r>
              <a:rPr kumimoji="0" lang="en-US" sz="40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ANP nº 46/2016 (SGIP)</a:t>
            </a:r>
            <a:endParaRPr kumimoji="0" lang="pt-BR" sz="4000" b="0" i="0" u="none" strike="noStrike" kern="1200" cap="none" spc="-300" normalizeH="0" baseline="0" noProof="0" dirty="0">
              <a:ln>
                <a:noFill/>
              </a:ln>
              <a:solidFill>
                <a:srgbClr val="2881BD"/>
              </a:solidFill>
              <a:effectLst/>
              <a:uLnTx/>
              <a:uFillTx/>
              <a:latin typeface="Segoe UI Semilight"/>
              <a:ea typeface="+mj-ea"/>
              <a:cs typeface="+mj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31900EC-EA2D-4E19-B18C-8ADF7358A33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6B5FFC-15BE-4D96-BC52-7F82584CFA1C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116CE-5E27-45A5-9CB6-4BD1AECCC072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73EAC7B7-3672-4632-9FBF-A07A25E29830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09F2EC-28DE-42FD-ACD7-179B4AD3F35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7D941B75-AC9E-4175-97E2-AC0B546739B9}"/>
              </a:ext>
            </a:extLst>
          </p:cNvPr>
          <p:cNvSpPr txBox="1">
            <a:spLocks/>
          </p:cNvSpPr>
          <p:nvPr/>
        </p:nvSpPr>
        <p:spPr>
          <a:xfrm>
            <a:off x="43453" y="1695376"/>
            <a:ext cx="10496880" cy="4497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pt-BR" sz="2400" b="1" dirty="0">
                <a:solidFill>
                  <a:srgbClr val="0070C0"/>
                </a:solidFill>
                <a:latin typeface="+mj-lt"/>
              </a:rPr>
              <a:t>Gerenciamento da Integridade de Poços</a:t>
            </a:r>
            <a:endParaRPr lang="pt-BR" sz="2400" b="1" i="1" dirty="0">
              <a:solidFill>
                <a:srgbClr val="0070C0"/>
              </a:solidFill>
              <a:latin typeface="+mj-lt"/>
            </a:endParaRPr>
          </a:p>
          <a:p>
            <a:pPr lvl="1" eaLnBrk="0" hangingPunct="0"/>
            <a:r>
              <a:rPr lang="pt-BR" sz="2200" dirty="0">
                <a:latin typeface="+mj-lt"/>
              </a:rPr>
              <a:t>Aplicação de </a:t>
            </a:r>
            <a:r>
              <a:rPr lang="pt-BR" sz="2200" b="1" dirty="0">
                <a:solidFill>
                  <a:schemeClr val="accent1"/>
                </a:solidFill>
                <a:latin typeface="+mj-lt"/>
              </a:rPr>
              <a:t>técnicas</a:t>
            </a:r>
            <a:r>
              <a:rPr lang="pt-BR" sz="2200" dirty="0">
                <a:latin typeface="+mj-lt"/>
              </a:rPr>
              <a:t>, </a:t>
            </a:r>
            <a:r>
              <a:rPr lang="pt-BR" sz="2200" b="1" dirty="0">
                <a:solidFill>
                  <a:schemeClr val="accent1"/>
                </a:solidFill>
                <a:latin typeface="+mj-lt"/>
              </a:rPr>
              <a:t>métodos operacionais </a:t>
            </a:r>
            <a:r>
              <a:rPr lang="pt-BR" sz="2200" dirty="0">
                <a:latin typeface="+mj-lt"/>
              </a:rPr>
              <a:t>e </a:t>
            </a:r>
            <a:r>
              <a:rPr lang="pt-BR" sz="2200" b="1" dirty="0">
                <a:solidFill>
                  <a:schemeClr val="accent1"/>
                </a:solidFill>
                <a:latin typeface="+mj-lt"/>
              </a:rPr>
              <a:t>organizacionais</a:t>
            </a:r>
            <a:r>
              <a:rPr lang="pt-BR" sz="2200" dirty="0">
                <a:latin typeface="+mj-lt"/>
              </a:rPr>
              <a:t> que visam à prevenção e mitigação do fluxo não intencional de fluidos para a superfície ou entre formações de subsuperfície </a:t>
            </a:r>
            <a:r>
              <a:rPr lang="pt-BR" sz="2200" b="1" dirty="0">
                <a:solidFill>
                  <a:schemeClr val="accent1"/>
                </a:solidFill>
                <a:latin typeface="+mj-lt"/>
              </a:rPr>
              <a:t>durante todas as Etapas do Ciclo de Vida do Poço</a:t>
            </a:r>
            <a:r>
              <a:rPr lang="pt-BR" sz="2200" dirty="0">
                <a:latin typeface="+mj-lt"/>
              </a:rPr>
              <a:t>. </a:t>
            </a:r>
          </a:p>
          <a:p>
            <a:pPr lvl="1" eaLnBrk="0" hangingPunct="0">
              <a:buFont typeface="Arial" panose="020B0604020202020204" pitchFamily="34" charset="0"/>
              <a:buNone/>
            </a:pPr>
            <a:endParaRPr lang="pt-BR" sz="2000" dirty="0">
              <a:latin typeface="+mj-lt"/>
            </a:endParaRPr>
          </a:p>
          <a:p>
            <a:pPr lvl="1" eaLnBrk="0" hangingPunct="0">
              <a:buFont typeface="Arial" panose="020B0604020202020204" pitchFamily="34" charset="0"/>
              <a:buNone/>
            </a:pPr>
            <a:endParaRPr lang="pt-BR" sz="2000" dirty="0">
              <a:latin typeface="+mj-lt"/>
            </a:endParaRPr>
          </a:p>
          <a:p>
            <a:pPr eaLnBrk="0" hangingPunct="0"/>
            <a:endParaRPr lang="pt-BR" sz="100" b="1" dirty="0">
              <a:solidFill>
                <a:schemeClr val="accent1"/>
              </a:solidFill>
              <a:latin typeface="+mj-lt"/>
            </a:endParaRPr>
          </a:p>
          <a:p>
            <a:pPr eaLnBrk="0" hangingPunct="0"/>
            <a:r>
              <a:rPr lang="pt-BR" sz="2400" b="1" dirty="0">
                <a:solidFill>
                  <a:schemeClr val="accent1"/>
                </a:solidFill>
                <a:latin typeface="+mj-lt"/>
              </a:rPr>
              <a:t>Conceitos Fundamentais:</a:t>
            </a:r>
          </a:p>
          <a:p>
            <a:pPr lvl="1" eaLnBrk="0" hangingPunct="0"/>
            <a:r>
              <a:rPr lang="pt-BR" sz="2100" b="1" dirty="0">
                <a:latin typeface="+mj-lt"/>
              </a:rPr>
              <a:t>Conjuntos Solidários de Barreira (CSB): </a:t>
            </a:r>
            <a:r>
              <a:rPr lang="pt-BR" sz="2100" dirty="0">
                <a:latin typeface="+mj-lt"/>
              </a:rPr>
              <a:t>É um conjunto de um ou mais elementos com o objetivo de impedir o fluxo não intencional de fluidos da formação para o meio externo e entre intervalos no poço, considerando todos os caminhos possíveis;</a:t>
            </a:r>
          </a:p>
          <a:p>
            <a:pPr lvl="1" eaLnBrk="0" hangingPunct="0"/>
            <a:r>
              <a:rPr lang="pt-BR" sz="2100" b="1" dirty="0">
                <a:latin typeface="+mj-lt"/>
              </a:rPr>
              <a:t>Intervalo com Potencial de Fluxo: </a:t>
            </a:r>
            <a:r>
              <a:rPr lang="pt-BR" sz="2100" dirty="0">
                <a:latin typeface="+mj-lt"/>
              </a:rPr>
              <a:t>Capacidade de migração, atual ou futura, de um fluido entre meios que apresentam regimes de pressão e/ou fluidos de natureza distinta. </a:t>
            </a:r>
          </a:p>
          <a:p>
            <a:pPr lvl="1" eaLnBrk="0" hangingPunct="0"/>
            <a:endParaRPr lang="pt-BR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0" name="Grupo 8">
            <a:extLst>
              <a:ext uri="{FF2B5EF4-FFF2-40B4-BE49-F238E27FC236}">
                <a16:creationId xmlns:a16="http://schemas.microsoft.com/office/drawing/2014/main" id="{33180E1E-B634-4DC5-9EE5-5D75700BBA40}"/>
              </a:ext>
            </a:extLst>
          </p:cNvPr>
          <p:cNvGrpSpPr/>
          <p:nvPr/>
        </p:nvGrpSpPr>
        <p:grpSpPr>
          <a:xfrm>
            <a:off x="824258" y="3440317"/>
            <a:ext cx="8461448" cy="864096"/>
            <a:chOff x="251966" y="2636912"/>
            <a:chExt cx="8821042" cy="647700"/>
          </a:xfrm>
        </p:grpSpPr>
        <p:sp>
          <p:nvSpPr>
            <p:cNvPr id="21" name="Pentágono 9">
              <a:extLst>
                <a:ext uri="{FF2B5EF4-FFF2-40B4-BE49-F238E27FC236}">
                  <a16:creationId xmlns:a16="http://schemas.microsoft.com/office/drawing/2014/main" id="{81B96627-ADA6-4F51-829E-29C0A4A97BAB}"/>
                </a:ext>
              </a:extLst>
            </p:cNvPr>
            <p:cNvSpPr/>
            <p:nvPr/>
          </p:nvSpPr>
          <p:spPr bwMode="auto">
            <a:xfrm>
              <a:off x="7091933" y="2636912"/>
              <a:ext cx="1981075" cy="647700"/>
            </a:xfrm>
            <a:prstGeom prst="homePlat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  ABANDONO</a:t>
              </a:r>
            </a:p>
          </p:txBody>
        </p:sp>
        <p:sp>
          <p:nvSpPr>
            <p:cNvPr id="22" name="Pentágono 6">
              <a:extLst>
                <a:ext uri="{FF2B5EF4-FFF2-40B4-BE49-F238E27FC236}">
                  <a16:creationId xmlns:a16="http://schemas.microsoft.com/office/drawing/2014/main" id="{32DD2782-2423-4F47-9929-F2B1A4395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576" y="2636912"/>
              <a:ext cx="2340869" cy="647700"/>
            </a:xfrm>
            <a:prstGeom prst="homePlate">
              <a:avLst>
                <a:gd name="adj" fmla="val 50037"/>
              </a:avLst>
            </a:prstGeom>
            <a:solidFill>
              <a:schemeClr val="bg1">
                <a:lumMod val="8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      INTERVENÇÃO</a:t>
              </a:r>
            </a:p>
          </p:txBody>
        </p:sp>
        <p:sp>
          <p:nvSpPr>
            <p:cNvPr id="23" name="Pentágono 13">
              <a:extLst>
                <a:ext uri="{FF2B5EF4-FFF2-40B4-BE49-F238E27FC236}">
                  <a16:creationId xmlns:a16="http://schemas.microsoft.com/office/drawing/2014/main" id="{50DB0B51-82B2-4709-8759-D78F5295F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368" y="2636912"/>
              <a:ext cx="2304256" cy="647700"/>
            </a:xfrm>
            <a:prstGeom prst="homePlate">
              <a:avLst>
                <a:gd name="adj" fmla="val 5003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       PRODUÇÃO</a:t>
              </a:r>
              <a:endParaRPr lang="pt-B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24" name="Pentágono 14">
              <a:extLst>
                <a:ext uri="{FF2B5EF4-FFF2-40B4-BE49-F238E27FC236}">
                  <a16:creationId xmlns:a16="http://schemas.microsoft.com/office/drawing/2014/main" id="{8912EAAF-0EBA-4400-9BCF-AADEAD556E14}"/>
                </a:ext>
              </a:extLst>
            </p:cNvPr>
            <p:cNvSpPr/>
            <p:nvPr/>
          </p:nvSpPr>
          <p:spPr bwMode="auto">
            <a:xfrm>
              <a:off x="1512168" y="2636912"/>
              <a:ext cx="2267223" cy="6477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       CONSTRUÇÃO</a:t>
              </a:r>
            </a:p>
          </p:txBody>
        </p:sp>
        <p:sp>
          <p:nvSpPr>
            <p:cNvPr id="25" name="Pentágono 4">
              <a:extLst>
                <a:ext uri="{FF2B5EF4-FFF2-40B4-BE49-F238E27FC236}">
                  <a16:creationId xmlns:a16="http://schemas.microsoft.com/office/drawing/2014/main" id="{0E3F22D3-E0E3-44C7-BF17-E9175E647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66" y="2636912"/>
              <a:ext cx="1764258" cy="6477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pt-BR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PROJETO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0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60003-90E3-1A29-46EE-1B6C6047D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BC620-2FD7-841A-DBEB-B40D21A8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97" y="2615497"/>
            <a:ext cx="9686455" cy="2185200"/>
          </a:xfrm>
        </p:spPr>
        <p:txBody>
          <a:bodyPr>
            <a:noAutofit/>
          </a:bodyPr>
          <a:lstStyle/>
          <a:p>
            <a: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Considerações Finais</a:t>
            </a:r>
            <a:endParaRPr lang="pt-BR" sz="5000" dirty="0">
              <a:latin typeface="Trebuchet MS" panose="020B0603020202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D15F0E-1735-9C4A-614E-CBB132325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37255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4B0F69B9-FAED-409E-AF56-8535BDB2C055}"/>
              </a:ext>
            </a:extLst>
          </p:cNvPr>
          <p:cNvSpPr/>
          <p:nvPr/>
        </p:nvSpPr>
        <p:spPr>
          <a:xfrm>
            <a:off x="5972608" y="1879968"/>
            <a:ext cx="5979908" cy="47136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18">
            <a:extLst>
              <a:ext uri="{FF2B5EF4-FFF2-40B4-BE49-F238E27FC236}">
                <a16:creationId xmlns:a16="http://schemas.microsoft.com/office/drawing/2014/main" id="{EEA4F08B-6D6D-43EA-A675-BE49F00FF611}"/>
              </a:ext>
            </a:extLst>
          </p:cNvPr>
          <p:cNvGrpSpPr/>
          <p:nvPr/>
        </p:nvGrpSpPr>
        <p:grpSpPr>
          <a:xfrm>
            <a:off x="6024112" y="3607244"/>
            <a:ext cx="5520612" cy="1230978"/>
            <a:chOff x="497115" y="1965589"/>
            <a:chExt cx="5522041" cy="1231298"/>
          </a:xfrm>
        </p:grpSpPr>
        <p:sp>
          <p:nvSpPr>
            <p:cNvPr id="50" name="Oval 3">
              <a:extLst>
                <a:ext uri="{FF2B5EF4-FFF2-40B4-BE49-F238E27FC236}">
                  <a16:creationId xmlns:a16="http://schemas.microsoft.com/office/drawing/2014/main" id="{20E80B48-F566-4E11-9EC1-50B5FA34E03A}"/>
                </a:ext>
              </a:extLst>
            </p:cNvPr>
            <p:cNvSpPr/>
            <p:nvPr/>
          </p:nvSpPr>
          <p:spPr>
            <a:xfrm>
              <a:off x="5395701" y="2091202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E4E6A31D-A47E-4264-88CC-817394121B0C}"/>
                </a:ext>
              </a:extLst>
            </p:cNvPr>
            <p:cNvSpPr txBox="1"/>
            <p:nvPr/>
          </p:nvSpPr>
          <p:spPr>
            <a:xfrm>
              <a:off x="497115" y="1965589"/>
              <a:ext cx="4874812" cy="123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Elevado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potencial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dos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recursos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não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convencionais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deve</a:t>
              </a: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ser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considerado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na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matriz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energética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;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F3180E84-C0E5-464E-B745-4A52FB6B356F}"/>
              </a:ext>
            </a:extLst>
          </p:cNvPr>
          <p:cNvGrpSpPr/>
          <p:nvPr/>
        </p:nvGrpSpPr>
        <p:grpSpPr>
          <a:xfrm>
            <a:off x="6032091" y="4976495"/>
            <a:ext cx="5482912" cy="1384996"/>
            <a:chOff x="521518" y="4442415"/>
            <a:chExt cx="5484349" cy="1385355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2311499E-A5E7-4B70-951E-60AAEDD02966}"/>
                </a:ext>
              </a:extLst>
            </p:cNvPr>
            <p:cNvSpPr/>
            <p:nvPr/>
          </p:nvSpPr>
          <p:spPr>
            <a:xfrm>
              <a:off x="5382412" y="4792243"/>
              <a:ext cx="623455" cy="623455"/>
            </a:xfrm>
            <a:prstGeom prst="ellipse">
              <a:avLst/>
            </a:prstGeom>
            <a:solidFill>
              <a:srgbClr val="92D050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11">
              <a:extLst>
                <a:ext uri="{FF2B5EF4-FFF2-40B4-BE49-F238E27FC236}">
                  <a16:creationId xmlns:a16="http://schemas.microsoft.com/office/drawing/2014/main" id="{875ADF8F-E8A9-4115-A9A4-F8C2E70E1E08}"/>
                </a:ext>
              </a:extLst>
            </p:cNvPr>
            <p:cNvSpPr txBox="1"/>
            <p:nvPr/>
          </p:nvSpPr>
          <p:spPr>
            <a:xfrm>
              <a:off x="521518" y="4442415"/>
              <a:ext cx="5000236" cy="138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Preparar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-se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para 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futuro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tomando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conta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do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presente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sem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se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esquecer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do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passado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Sustentabilidade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AA078787-C1F8-45C7-A23A-1469A2D951ED}"/>
              </a:ext>
            </a:extLst>
          </p:cNvPr>
          <p:cNvGrpSpPr/>
          <p:nvPr/>
        </p:nvGrpSpPr>
        <p:grpSpPr>
          <a:xfrm>
            <a:off x="5990662" y="2399143"/>
            <a:ext cx="5558035" cy="954107"/>
            <a:chOff x="435909" y="3203006"/>
            <a:chExt cx="5559493" cy="954357"/>
          </a:xfrm>
        </p:grpSpPr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DFD8D3FC-3353-4A8A-8360-8C5E2F3040BE}"/>
                </a:ext>
              </a:extLst>
            </p:cNvPr>
            <p:cNvSpPr/>
            <p:nvPr/>
          </p:nvSpPr>
          <p:spPr>
            <a:xfrm>
              <a:off x="5371947" y="3401530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E837478C-A60F-4B68-9A83-1376AF6FA779}"/>
                </a:ext>
              </a:extLst>
            </p:cNvPr>
            <p:cNvSpPr txBox="1"/>
            <p:nvPr/>
          </p:nvSpPr>
          <p:spPr>
            <a:xfrm>
              <a:off x="435909" y="3203006"/>
              <a:ext cx="4936038" cy="954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987">
                <a:defRPr/>
              </a:pP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Considerável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avanço</a:t>
              </a: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tecnológico</a:t>
              </a: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e das </a:t>
              </a:r>
              <a:r>
                <a: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Boas </a:t>
              </a:r>
              <a:r>
                <a:rPr lang="en-US" sz="28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Práticas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; e</a:t>
              </a: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8" name="L-Shape 13">
            <a:extLst>
              <a:ext uri="{FF2B5EF4-FFF2-40B4-BE49-F238E27FC236}">
                <a16:creationId xmlns:a16="http://schemas.microsoft.com/office/drawing/2014/main" id="{EE8D98D6-77A6-45A8-B92C-51D5BC470C91}"/>
              </a:ext>
            </a:extLst>
          </p:cNvPr>
          <p:cNvSpPr/>
          <p:nvPr/>
        </p:nvSpPr>
        <p:spPr>
          <a:xfrm rot="19005742">
            <a:off x="10978574" y="3752379"/>
            <a:ext cx="683240" cy="367898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40">
            <a:extLst>
              <a:ext uri="{FF2B5EF4-FFF2-40B4-BE49-F238E27FC236}">
                <a16:creationId xmlns:a16="http://schemas.microsoft.com/office/drawing/2014/main" id="{228EB334-159D-43FD-9FAB-F07E39240C08}"/>
              </a:ext>
            </a:extLst>
          </p:cNvPr>
          <p:cNvSpPr/>
          <p:nvPr/>
        </p:nvSpPr>
        <p:spPr>
          <a:xfrm>
            <a:off x="1063782" y="2607238"/>
            <a:ext cx="4602039" cy="385577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3479C121-BD5B-454B-B041-04D2D02DA429}"/>
              </a:ext>
            </a:extLst>
          </p:cNvPr>
          <p:cNvGrpSpPr/>
          <p:nvPr/>
        </p:nvGrpSpPr>
        <p:grpSpPr>
          <a:xfrm>
            <a:off x="201179" y="1713672"/>
            <a:ext cx="5805027" cy="800091"/>
            <a:chOff x="1332052" y="1707496"/>
            <a:chExt cx="6260266" cy="800299"/>
          </a:xfrm>
        </p:grpSpPr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68FB689E-6768-4819-A7A2-9063C4D1BEF2}"/>
                </a:ext>
              </a:extLst>
            </p:cNvPr>
            <p:cNvSpPr/>
            <p:nvPr/>
          </p:nvSpPr>
          <p:spPr>
            <a:xfrm>
              <a:off x="1332052" y="1851545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3">
              <a:extLst>
                <a:ext uri="{FF2B5EF4-FFF2-40B4-BE49-F238E27FC236}">
                  <a16:creationId xmlns:a16="http://schemas.microsoft.com/office/drawing/2014/main" id="{12C7447D-7131-4D5E-B0F3-6CEC9D67B285}"/>
                </a:ext>
              </a:extLst>
            </p:cNvPr>
            <p:cNvSpPr txBox="1"/>
            <p:nvPr/>
          </p:nvSpPr>
          <p:spPr>
            <a:xfrm>
              <a:off x="2129699" y="1707496"/>
              <a:ext cx="5462619" cy="800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ANP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evoluiu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sobremaneira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sua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ação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regulatória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e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fiscalizatória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no E&amp;P,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foco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Preventivo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;</a:t>
              </a:r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BF32D69C-BF06-4139-8577-D61F1AFC51BA}"/>
              </a:ext>
            </a:extLst>
          </p:cNvPr>
          <p:cNvGrpSpPr/>
          <p:nvPr/>
        </p:nvGrpSpPr>
        <p:grpSpPr>
          <a:xfrm>
            <a:off x="201179" y="3989447"/>
            <a:ext cx="5522341" cy="1927824"/>
            <a:chOff x="1332052" y="3703568"/>
            <a:chExt cx="5523773" cy="1928321"/>
          </a:xfrm>
        </p:grpSpPr>
        <p:sp>
          <p:nvSpPr>
            <p:cNvPr id="40" name="Oval 45">
              <a:extLst>
                <a:ext uri="{FF2B5EF4-FFF2-40B4-BE49-F238E27FC236}">
                  <a16:creationId xmlns:a16="http://schemas.microsoft.com/office/drawing/2014/main" id="{FC8F3197-6C2E-42A2-BE8A-118BDB136A61}"/>
                </a:ext>
              </a:extLst>
            </p:cNvPr>
            <p:cNvSpPr/>
            <p:nvPr/>
          </p:nvSpPr>
          <p:spPr>
            <a:xfrm>
              <a:off x="1332052" y="3703568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6">
              <a:extLst>
                <a:ext uri="{FF2B5EF4-FFF2-40B4-BE49-F238E27FC236}">
                  <a16:creationId xmlns:a16="http://schemas.microsoft.com/office/drawing/2014/main" id="{8D5E0A4F-E2C1-440F-B583-DFF0D78666B7}"/>
                </a:ext>
              </a:extLst>
            </p:cNvPr>
            <p:cNvSpPr txBox="1"/>
            <p:nvPr/>
          </p:nvSpPr>
          <p:spPr>
            <a:xfrm>
              <a:off x="2252965" y="4831462"/>
              <a:ext cx="4602860" cy="80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integração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entre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os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setores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da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indústria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, academia e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sociedade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civil;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2" name="Group 56">
            <a:extLst>
              <a:ext uri="{FF2B5EF4-FFF2-40B4-BE49-F238E27FC236}">
                <a16:creationId xmlns:a16="http://schemas.microsoft.com/office/drawing/2014/main" id="{2AB7F0D9-161F-4369-89FF-1531CAA91354}"/>
              </a:ext>
            </a:extLst>
          </p:cNvPr>
          <p:cNvGrpSpPr/>
          <p:nvPr/>
        </p:nvGrpSpPr>
        <p:grpSpPr>
          <a:xfrm>
            <a:off x="201180" y="3960474"/>
            <a:ext cx="5050978" cy="1914075"/>
            <a:chOff x="1332052" y="3497581"/>
            <a:chExt cx="5509022" cy="1914583"/>
          </a:xfrm>
        </p:grpSpPr>
        <p:sp>
          <p:nvSpPr>
            <p:cNvPr id="38" name="Oval 48">
              <a:extLst>
                <a:ext uri="{FF2B5EF4-FFF2-40B4-BE49-F238E27FC236}">
                  <a16:creationId xmlns:a16="http://schemas.microsoft.com/office/drawing/2014/main" id="{10A6CC35-0FC2-4F11-9EDA-D74DE68C8C73}"/>
                </a:ext>
              </a:extLst>
            </p:cNvPr>
            <p:cNvSpPr/>
            <p:nvPr/>
          </p:nvSpPr>
          <p:spPr>
            <a:xfrm>
              <a:off x="1332052" y="4788709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98ACB40B-2CDF-4019-8B99-98DFCD8C2D4B}"/>
                </a:ext>
              </a:extLst>
            </p:cNvPr>
            <p:cNvSpPr txBox="1"/>
            <p:nvPr/>
          </p:nvSpPr>
          <p:spPr>
            <a:xfrm>
              <a:off x="2267628" y="3497581"/>
              <a:ext cx="4573446" cy="107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Escopo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regulatório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799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combinado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Robusto</a:t>
              </a:r>
              <a:r>
                <a:rPr lang="en-US" sz="1799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 (SGI, SGSO,SGIP, FHRNC);</a:t>
              </a:r>
              <a:endParaRPr kumimoji="0" 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3" name="Group 57">
            <a:extLst>
              <a:ext uri="{FF2B5EF4-FFF2-40B4-BE49-F238E27FC236}">
                <a16:creationId xmlns:a16="http://schemas.microsoft.com/office/drawing/2014/main" id="{2D0D468B-11BD-4FB3-8526-B9330D8DFD2B}"/>
              </a:ext>
            </a:extLst>
          </p:cNvPr>
          <p:cNvGrpSpPr/>
          <p:nvPr/>
        </p:nvGrpSpPr>
        <p:grpSpPr>
          <a:xfrm>
            <a:off x="201179" y="2730577"/>
            <a:ext cx="5507593" cy="1076961"/>
            <a:chOff x="1332052" y="2709923"/>
            <a:chExt cx="5509021" cy="1077242"/>
          </a:xfrm>
        </p:grpSpPr>
        <p:sp>
          <p:nvSpPr>
            <p:cNvPr id="36" name="Oval 53">
              <a:extLst>
                <a:ext uri="{FF2B5EF4-FFF2-40B4-BE49-F238E27FC236}">
                  <a16:creationId xmlns:a16="http://schemas.microsoft.com/office/drawing/2014/main" id="{93D57CB3-112E-4550-B35F-58A49E4C5B24}"/>
                </a:ext>
              </a:extLst>
            </p:cNvPr>
            <p:cNvSpPr/>
            <p:nvPr/>
          </p:nvSpPr>
          <p:spPr>
            <a:xfrm>
              <a:off x="1332052" y="2835218"/>
              <a:ext cx="623455" cy="623455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54">
              <a:extLst>
                <a:ext uri="{FF2B5EF4-FFF2-40B4-BE49-F238E27FC236}">
                  <a16:creationId xmlns:a16="http://schemas.microsoft.com/office/drawing/2014/main" id="{27E59020-4A1B-403E-BEDC-62918A8376CA}"/>
                </a:ext>
              </a:extLst>
            </p:cNvPr>
            <p:cNvSpPr txBox="1"/>
            <p:nvPr/>
          </p:nvSpPr>
          <p:spPr>
            <a:xfrm>
              <a:off x="2252965" y="2709923"/>
              <a:ext cx="4588108" cy="1077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Lições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aprendidas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–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ampliação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da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segurança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e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mitigação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de </a:t>
              </a:r>
              <a:r>
                <a:rPr kumimoji="0" lang="en-US" sz="17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riscos</a:t>
              </a:r>
              <a:r>
                <a:rPr kumimoji="0" lang="en-US" sz="17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no E&amp;P;</a:t>
              </a:r>
            </a:p>
          </p:txBody>
        </p:sp>
      </p:grpSp>
      <p:sp>
        <p:nvSpPr>
          <p:cNvPr id="34" name="L-Shape 52">
            <a:extLst>
              <a:ext uri="{FF2B5EF4-FFF2-40B4-BE49-F238E27FC236}">
                <a16:creationId xmlns:a16="http://schemas.microsoft.com/office/drawing/2014/main" id="{D1B74D92-273B-4A4B-88E8-209AFD0EDE00}"/>
              </a:ext>
            </a:extLst>
          </p:cNvPr>
          <p:cNvSpPr/>
          <p:nvPr/>
        </p:nvSpPr>
        <p:spPr>
          <a:xfrm rot="19005742">
            <a:off x="286381" y="3994742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D0F045E8-5201-4FB4-94F2-A1384DDD04C5}"/>
              </a:ext>
            </a:extLst>
          </p:cNvPr>
          <p:cNvSpPr txBox="1">
            <a:spLocks/>
          </p:cNvSpPr>
          <p:nvPr/>
        </p:nvSpPr>
        <p:spPr>
          <a:xfrm>
            <a:off x="10663" y="435083"/>
            <a:ext cx="9563100" cy="8173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Considerações</a:t>
            </a:r>
            <a:r>
              <a:rPr kumimoji="0" 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Finais</a:t>
            </a:r>
            <a:endParaRPr kumimoji="0" lang="pt-BR" sz="4800" b="0" i="0" u="none" strike="noStrike" kern="1200" cap="none" spc="-300" normalizeH="0" baseline="0" noProof="0" dirty="0">
              <a:ln>
                <a:noFill/>
              </a:ln>
              <a:solidFill>
                <a:srgbClr val="2881BD"/>
              </a:solidFill>
              <a:effectLst/>
              <a:uLnTx/>
              <a:uFillTx/>
              <a:latin typeface="Segoe UI Semilight"/>
              <a:ea typeface="+mj-ea"/>
              <a:cs typeface="+mj-cs"/>
            </a:endParaRP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3DB5FF81-1C46-48B5-A411-43C7106F17D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A04DC0D1-838E-4876-9A63-55B983FB8582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1EAF4BBF-C5B1-4810-95C4-003AE4193E11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56" name="Retângulo 55">
            <a:extLst>
              <a:ext uri="{FF2B5EF4-FFF2-40B4-BE49-F238E27FC236}">
                <a16:creationId xmlns:a16="http://schemas.microsoft.com/office/drawing/2014/main" id="{A1FE8DFD-91B1-428D-BF16-DEEAEAE2975A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CB10AFE7-C6CA-4823-B5BE-912EAC29D14A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76C6E63A-FE72-41B8-B694-C0AC17B53217}"/>
              </a:ext>
            </a:extLst>
          </p:cNvPr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9" name="L-Shape 52">
            <a:extLst>
              <a:ext uri="{FF2B5EF4-FFF2-40B4-BE49-F238E27FC236}">
                <a16:creationId xmlns:a16="http://schemas.microsoft.com/office/drawing/2014/main" id="{6DAFAD50-9072-4D5B-BDF3-EC905D1E46D9}"/>
              </a:ext>
            </a:extLst>
          </p:cNvPr>
          <p:cNvSpPr/>
          <p:nvPr/>
        </p:nvSpPr>
        <p:spPr>
          <a:xfrm rot="19005742">
            <a:off x="276005" y="1831701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L-Shape 52">
            <a:extLst>
              <a:ext uri="{FF2B5EF4-FFF2-40B4-BE49-F238E27FC236}">
                <a16:creationId xmlns:a16="http://schemas.microsoft.com/office/drawing/2014/main" id="{5679E77A-3139-4603-8CF2-BEC822931717}"/>
              </a:ext>
            </a:extLst>
          </p:cNvPr>
          <p:cNvSpPr/>
          <p:nvPr/>
        </p:nvSpPr>
        <p:spPr>
          <a:xfrm rot="19005742">
            <a:off x="286382" y="2881262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L-Shape 52">
            <a:extLst>
              <a:ext uri="{FF2B5EF4-FFF2-40B4-BE49-F238E27FC236}">
                <a16:creationId xmlns:a16="http://schemas.microsoft.com/office/drawing/2014/main" id="{E9D72345-3D9B-4B3B-B0A9-5A23EDEC8E0F}"/>
              </a:ext>
            </a:extLst>
          </p:cNvPr>
          <p:cNvSpPr/>
          <p:nvPr/>
        </p:nvSpPr>
        <p:spPr>
          <a:xfrm rot="19005742">
            <a:off x="276006" y="5230585"/>
            <a:ext cx="683240" cy="367898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L-Shape 13">
            <a:extLst>
              <a:ext uri="{FF2B5EF4-FFF2-40B4-BE49-F238E27FC236}">
                <a16:creationId xmlns:a16="http://schemas.microsoft.com/office/drawing/2014/main" id="{E2E03B74-CBFA-4A0E-A073-1D4505221660}"/>
              </a:ext>
            </a:extLst>
          </p:cNvPr>
          <p:cNvSpPr/>
          <p:nvPr/>
        </p:nvSpPr>
        <p:spPr>
          <a:xfrm rot="19005742">
            <a:off x="10996696" y="2615828"/>
            <a:ext cx="683240" cy="367898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19723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/>
          </p:cNvSpPr>
          <p:nvPr/>
        </p:nvSpPr>
        <p:spPr>
          <a:xfrm>
            <a:off x="568036" y="93439"/>
            <a:ext cx="9407237" cy="8122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cs typeface="Arial" pitchFamily="34" charset="0"/>
              </a:rPr>
              <a:t>Agência Nacional do Petróleo, Gás Natural e Biocombustíveis - ANP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7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07" y="3817697"/>
            <a:ext cx="1267956" cy="6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ângulo 15"/>
          <p:cNvSpPr>
            <a:spLocks noChangeArrowheads="1"/>
          </p:cNvSpPr>
          <p:nvPr/>
        </p:nvSpPr>
        <p:spPr bwMode="auto">
          <a:xfrm>
            <a:off x="5659492" y="5915900"/>
            <a:ext cx="3375422" cy="3000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1350" b="1">
              <a:latin typeface="Calibri" pitchFamily="34" charset="0"/>
            </a:endParaRPr>
          </a:p>
        </p:txBody>
      </p:sp>
      <p:pic>
        <p:nvPicPr>
          <p:cNvPr id="19" name="Imagem 13" descr="DSC0484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3973" y="5557545"/>
            <a:ext cx="10810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4" descr="DSC04359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6018" y="5561117"/>
            <a:ext cx="107989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15" descr="DSC04389.JP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93596" y="5558736"/>
            <a:ext cx="107989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16" descr="PC100087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9253" y="5558736"/>
            <a:ext cx="1079897" cy="81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m 17" descr="DSC00273.JPG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42962" y="5555163"/>
            <a:ext cx="1079897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m 18" descr="DSC02442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6671" y="5551592"/>
            <a:ext cx="107989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9" descr="gindaste munck Mac Laren 08fev07 316.jpg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42962" y="4721726"/>
            <a:ext cx="107989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m 20" descr="P9050597.JP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9253" y="4728869"/>
            <a:ext cx="1079897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1" descr="P9040588.JPG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26018" y="4728869"/>
            <a:ext cx="1079897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m 22" descr="P9070584.JPG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13973" y="4721726"/>
            <a:ext cx="10810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m 23" descr="IMG_0311.jpg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93596" y="4719345"/>
            <a:ext cx="107989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m 24" descr="DSC0458.JPG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6671" y="4719345"/>
            <a:ext cx="107989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"/>
          <p:cNvSpPr txBox="1">
            <a:spLocks/>
          </p:cNvSpPr>
          <p:nvPr/>
        </p:nvSpPr>
        <p:spPr>
          <a:xfrm>
            <a:off x="2196582" y="2521962"/>
            <a:ext cx="7212724" cy="1212384"/>
          </a:xfrm>
          <a:prstGeom prst="rect">
            <a:avLst/>
          </a:prstGeom>
        </p:spPr>
        <p:txBody>
          <a:bodyPr/>
          <a:lstStyle/>
          <a:p>
            <a:pPr marL="257175" indent="-257175" algn="ctr">
              <a:defRPr/>
            </a:pP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Av. Rio Branco, 65 - Centro</a:t>
            </a:r>
          </a:p>
          <a:p>
            <a:pPr marL="257175" indent="-257175" algn="ctr">
              <a:defRPr/>
            </a:pP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Rio de Janeiro – Brasil</a:t>
            </a:r>
          </a:p>
          <a:p>
            <a:pPr marL="257175" indent="-257175" algn="ctr">
              <a:defRPr/>
            </a:pP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Fone: +55 (21) 2112-8100 </a:t>
            </a:r>
          </a:p>
          <a:p>
            <a:pPr marL="257175" indent="-257175" algn="ctr">
              <a:defRPr/>
            </a:pP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www.anp.gov.br</a:t>
            </a: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  <a:p>
            <a:pPr marL="257175" indent="-257175" algn="ctr">
              <a:defRPr/>
            </a:pP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www.brasil-rounds.gov.br</a:t>
            </a:r>
            <a:r>
              <a:rPr lang="pt-BR" sz="15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    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8A86FD6-7674-447C-A5FE-40B67625D5A1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07F6C143-93CE-4D66-8923-DDDC75AA12B0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683037C7-38E1-4032-9647-DD81F4C43D17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3C4EDD10-6BDB-424F-8EC9-7627EF4C1FAC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5AC7D4C-AD3A-4B37-B464-1BBA44A1D322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3527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BF79D-90C5-592A-8696-A0E9E560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DE177-7D27-D9B6-3B72-FE875DCF3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400" y="1788277"/>
            <a:ext cx="10385327" cy="2818800"/>
          </a:xfrm>
        </p:spPr>
        <p:txBody>
          <a:bodyPr>
            <a:normAutofit fontScale="90000"/>
          </a:bodyPr>
          <a:lstStyle/>
          <a:p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Atuação da ANP na segurança operacional do E&amp;P e o faturamento hidráulico em reservatório não convencional</a:t>
            </a:r>
            <a:endParaRPr lang="pt-BR" sz="5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7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15140-20C4-959D-225F-60493C752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08C13-E715-53E5-CB4D-C9F2B050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>
                <a:latin typeface="Trebuchet MS" panose="020B0603020202020204" pitchFamily="34" charset="0"/>
                <a:cs typeface="Segoe UI Semilight" panose="020B0402040204020203" pitchFamily="34" charset="0"/>
              </a:rPr>
              <a:t>Breve contexto </a:t>
            </a:r>
            <a:endParaRPr lang="pt-BR" sz="5000" dirty="0">
              <a:latin typeface="Trebuchet MS" panose="020B0603020202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11E136-6E00-E535-119D-BF8AF7B0C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371831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0A77B60-6C51-445E-828E-1B47B2DDC60D}"/>
              </a:ext>
            </a:extLst>
          </p:cNvPr>
          <p:cNvSpPr txBox="1">
            <a:spLocks/>
          </p:cNvSpPr>
          <p:nvPr/>
        </p:nvSpPr>
        <p:spPr>
          <a:xfrm>
            <a:off x="0" y="490831"/>
            <a:ext cx="8961703" cy="982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US" sz="4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Reservas</a:t>
            </a:r>
            <a:r>
              <a:rPr lang="en-US" sz="4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de Shale Gas e Oil no Mundo</a:t>
            </a:r>
            <a:endParaRPr lang="pt-BR" sz="4800" spc="-300" dirty="0">
              <a:solidFill>
                <a:srgbClr val="2881BD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31900EC-EA2D-4E19-B18C-8ADF7358A33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6B5FFC-15BE-4D96-BC52-7F82584CFA1C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116CE-5E27-45A5-9CB6-4BD1AECCC072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73EAC7B7-3672-4632-9FBF-A07A25E29830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09F2EC-28DE-42FD-ACD7-179B4AD3F35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E4B78A2-9FCA-B39F-81C4-D4F21183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" y="1824291"/>
            <a:ext cx="5867435" cy="359432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91C6AF-B719-B327-CA63-5DA2A7F1DB2C}"/>
              </a:ext>
            </a:extLst>
          </p:cNvPr>
          <p:cNvSpPr txBox="1"/>
          <p:nvPr/>
        </p:nvSpPr>
        <p:spPr>
          <a:xfrm>
            <a:off x="2501414" y="6331744"/>
            <a:ext cx="738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https://worldpopulationreview.com/country-rankings/shale-gas-by-country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5DE93A9-BC97-4D64-75F8-DAF233E0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197" y="2562537"/>
            <a:ext cx="6081635" cy="3671563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1C1201A-9881-31EB-4F2C-D6D22B8BD254}"/>
              </a:ext>
            </a:extLst>
          </p:cNvPr>
          <p:cNvSpPr txBox="1"/>
          <p:nvPr/>
        </p:nvSpPr>
        <p:spPr>
          <a:xfrm>
            <a:off x="2155457" y="1362626"/>
            <a:ext cx="188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accent5"/>
                </a:solidFill>
              </a:rPr>
              <a:t>Shale</a:t>
            </a:r>
            <a:r>
              <a:rPr lang="pt-BR" sz="2400" dirty="0">
                <a:solidFill>
                  <a:schemeClr val="accent5"/>
                </a:solidFill>
              </a:rPr>
              <a:t> </a:t>
            </a:r>
            <a:r>
              <a:rPr lang="pt-BR" sz="2400" dirty="0" err="1">
                <a:solidFill>
                  <a:schemeClr val="accent5"/>
                </a:solidFill>
              </a:rPr>
              <a:t>Gas</a:t>
            </a:r>
            <a:endParaRPr lang="pt-BR" sz="2400" dirty="0">
              <a:solidFill>
                <a:schemeClr val="accent5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181A942-E364-89DA-E1FE-6FA8F49B8043}"/>
              </a:ext>
            </a:extLst>
          </p:cNvPr>
          <p:cNvSpPr txBox="1"/>
          <p:nvPr/>
        </p:nvSpPr>
        <p:spPr>
          <a:xfrm>
            <a:off x="8120868" y="2096896"/>
            <a:ext cx="188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accent5"/>
                </a:solidFill>
              </a:rPr>
              <a:t>Shale</a:t>
            </a:r>
            <a:r>
              <a:rPr lang="pt-BR" sz="2400" dirty="0">
                <a:solidFill>
                  <a:schemeClr val="accent5"/>
                </a:solidFill>
              </a:rPr>
              <a:t> </a:t>
            </a:r>
            <a:r>
              <a:rPr lang="pt-BR" sz="2400" dirty="0" err="1">
                <a:solidFill>
                  <a:schemeClr val="accent5"/>
                </a:solidFill>
              </a:rPr>
              <a:t>Oil</a:t>
            </a:r>
            <a:endParaRPr lang="pt-BR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52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C482E-2749-C0A6-DB3F-4E3918976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27895B2-ED19-C2F1-F837-4B2B201B22F2}"/>
              </a:ext>
            </a:extLst>
          </p:cNvPr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B0E925C-F9F5-6207-A7B1-84FA729261B8}"/>
              </a:ext>
            </a:extLst>
          </p:cNvPr>
          <p:cNvSpPr txBox="1">
            <a:spLocks/>
          </p:cNvSpPr>
          <p:nvPr/>
        </p:nvSpPr>
        <p:spPr>
          <a:xfrm>
            <a:off x="0" y="490831"/>
            <a:ext cx="8961703" cy="982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US" sz="4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4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Produção</a:t>
            </a:r>
            <a:r>
              <a:rPr lang="en-US" sz="4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4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Argentina</a:t>
            </a:r>
            <a:endParaRPr lang="pt-BR" sz="4800" spc="-300" dirty="0">
              <a:solidFill>
                <a:srgbClr val="2881BD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00CBEEB-EE2B-A627-0C90-E07B58051180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7AB66BC-C9D4-946F-9A38-A9533CEF8C08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E2EB96D-2249-4A36-1304-93A68F20606A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9AE267E3-1746-DFF4-54AF-8F2529375BC1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E1603FE-FB4F-EE7A-F93A-7ECA7473277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D5E53F-BFA1-3422-199B-47251A742598}"/>
              </a:ext>
            </a:extLst>
          </p:cNvPr>
          <p:cNvSpPr txBox="1"/>
          <p:nvPr/>
        </p:nvSpPr>
        <p:spPr>
          <a:xfrm>
            <a:off x="2316318" y="6182503"/>
            <a:ext cx="641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https://www.eia.gov/todayinenergy/detail.php?id=63924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51D877A-FF56-1F3A-1A38-FABBC09F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22" y="1777015"/>
            <a:ext cx="3072509" cy="424390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8EA6DA9-C534-5D5C-89F8-08B024A93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973" y="1777015"/>
            <a:ext cx="7922970" cy="446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4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E82CF-44CD-5AA6-C709-C2751FDB6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49BE4-E5DD-E0FD-D699-FF05D604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>
                <a:latin typeface="Trebuchet MS" panose="020B0603020202020204" pitchFamily="34" charset="0"/>
                <a:cs typeface="Segoe UI Semilight" panose="020B0402040204020203" pitchFamily="34" charset="0"/>
              </a:rPr>
              <a:t>A Regulamentação da Segurança Operacional do E&amp;P</a:t>
            </a:r>
            <a:endParaRPr lang="pt-BR" sz="5000" dirty="0">
              <a:latin typeface="Trebuchet MS" panose="020B0603020202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7E56B0-D4B1-19B1-85C1-40ECFC874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37326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0A77B60-6C51-445E-828E-1B47B2DDC60D}"/>
              </a:ext>
            </a:extLst>
          </p:cNvPr>
          <p:cNvSpPr txBox="1">
            <a:spLocks/>
          </p:cNvSpPr>
          <p:nvPr/>
        </p:nvSpPr>
        <p:spPr>
          <a:xfrm>
            <a:off x="0" y="490831"/>
            <a:ext cx="9421091" cy="982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3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Regulamentação</a:t>
            </a: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3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Segurança</a:t>
            </a: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Operacional</a:t>
            </a: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do E&amp;P </a:t>
            </a:r>
            <a:endParaRPr lang="pt-BR" sz="3800" spc="-300" dirty="0">
              <a:solidFill>
                <a:srgbClr val="2881BD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31900EC-EA2D-4E19-B18C-8ADF7358A33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6B5FFC-15BE-4D96-BC52-7F82584CFA1C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116CE-5E27-45A5-9CB6-4BD1AECCC072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73EAC7B7-3672-4632-9FBF-A07A25E29830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09F2EC-28DE-42FD-ACD7-179B4AD3F35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upo 22">
            <a:extLst>
              <a:ext uri="{FF2B5EF4-FFF2-40B4-BE49-F238E27FC236}">
                <a16:creationId xmlns:a16="http://schemas.microsoft.com/office/drawing/2014/main" id="{443F0F02-CC34-4238-ADF0-9075F00AB183}"/>
              </a:ext>
            </a:extLst>
          </p:cNvPr>
          <p:cNvGrpSpPr>
            <a:grpSpLocks/>
          </p:cNvGrpSpPr>
          <p:nvPr/>
        </p:nvGrpSpPr>
        <p:grpSpPr bwMode="auto">
          <a:xfrm>
            <a:off x="3471851" y="1653322"/>
            <a:ext cx="7259042" cy="4511951"/>
            <a:chOff x="373942" y="980728"/>
            <a:chExt cx="8396117" cy="3634910"/>
          </a:xfrm>
        </p:grpSpPr>
        <p:pic>
          <p:nvPicPr>
            <p:cNvPr id="12" name="Imagem 2">
              <a:extLst>
                <a:ext uri="{FF2B5EF4-FFF2-40B4-BE49-F238E27FC236}">
                  <a16:creationId xmlns:a16="http://schemas.microsoft.com/office/drawing/2014/main" id="{309F959E-D72E-4C7A-A302-D1CBA67B6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42" y="1326408"/>
              <a:ext cx="8396117" cy="303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32FD200-FF31-40BC-BCFF-29519EC37717}"/>
                </a:ext>
              </a:extLst>
            </p:cNvPr>
            <p:cNvSpPr/>
            <p:nvPr/>
          </p:nvSpPr>
          <p:spPr>
            <a:xfrm>
              <a:off x="2915846" y="1634706"/>
              <a:ext cx="1511174" cy="4973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240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D89B322-1CF5-4C62-8E08-E4A85311C856}"/>
                </a:ext>
              </a:extLst>
            </p:cNvPr>
            <p:cNvSpPr/>
            <p:nvPr/>
          </p:nvSpPr>
          <p:spPr>
            <a:xfrm>
              <a:off x="2196240" y="3397691"/>
              <a:ext cx="501609" cy="8952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2400" dirty="0"/>
            </a:p>
          </p:txBody>
        </p:sp>
        <p:sp>
          <p:nvSpPr>
            <p:cNvPr id="15" name="Elipse 11">
              <a:extLst>
                <a:ext uri="{FF2B5EF4-FFF2-40B4-BE49-F238E27FC236}">
                  <a16:creationId xmlns:a16="http://schemas.microsoft.com/office/drawing/2014/main" id="{34883740-609B-4415-876B-DAD096DA59EF}"/>
                </a:ext>
              </a:extLst>
            </p:cNvPr>
            <p:cNvSpPr/>
            <p:nvPr/>
          </p:nvSpPr>
          <p:spPr>
            <a:xfrm rot="21227288">
              <a:off x="469183" y="2024129"/>
              <a:ext cx="7028865" cy="1731240"/>
            </a:xfrm>
            <a:custGeom>
              <a:avLst/>
              <a:gdLst>
                <a:gd name="connsiteX0" fmla="*/ 0 w 6506203"/>
                <a:gd name="connsiteY0" fmla="*/ 396044 h 792088"/>
                <a:gd name="connsiteX1" fmla="*/ 3253102 w 6506203"/>
                <a:gd name="connsiteY1" fmla="*/ 0 h 792088"/>
                <a:gd name="connsiteX2" fmla="*/ 6506204 w 6506203"/>
                <a:gd name="connsiteY2" fmla="*/ 396044 h 792088"/>
                <a:gd name="connsiteX3" fmla="*/ 3253102 w 6506203"/>
                <a:gd name="connsiteY3" fmla="*/ 792088 h 792088"/>
                <a:gd name="connsiteX4" fmla="*/ 0 w 6506203"/>
                <a:gd name="connsiteY4" fmla="*/ 396044 h 792088"/>
                <a:gd name="connsiteX0" fmla="*/ 0 w 6506204"/>
                <a:gd name="connsiteY0" fmla="*/ 396044 h 792088"/>
                <a:gd name="connsiteX1" fmla="*/ 3253102 w 6506204"/>
                <a:gd name="connsiteY1" fmla="*/ 0 h 792088"/>
                <a:gd name="connsiteX2" fmla="*/ 6506204 w 6506204"/>
                <a:gd name="connsiteY2" fmla="*/ 396044 h 792088"/>
                <a:gd name="connsiteX3" fmla="*/ 3253102 w 6506204"/>
                <a:gd name="connsiteY3" fmla="*/ 792088 h 792088"/>
                <a:gd name="connsiteX4" fmla="*/ 0 w 6506204"/>
                <a:gd name="connsiteY4" fmla="*/ 396044 h 792088"/>
                <a:gd name="connsiteX0" fmla="*/ 0 w 6506204"/>
                <a:gd name="connsiteY0" fmla="*/ 396337 h 792381"/>
                <a:gd name="connsiteX1" fmla="*/ 3253102 w 6506204"/>
                <a:gd name="connsiteY1" fmla="*/ 293 h 792381"/>
                <a:gd name="connsiteX2" fmla="*/ 6506204 w 6506204"/>
                <a:gd name="connsiteY2" fmla="*/ 396337 h 792381"/>
                <a:gd name="connsiteX3" fmla="*/ 3253102 w 6506204"/>
                <a:gd name="connsiteY3" fmla="*/ 792381 h 792381"/>
                <a:gd name="connsiteX4" fmla="*/ 0 w 6506204"/>
                <a:gd name="connsiteY4" fmla="*/ 396337 h 792381"/>
                <a:gd name="connsiteX0" fmla="*/ 0 w 6506204"/>
                <a:gd name="connsiteY0" fmla="*/ 396337 h 792674"/>
                <a:gd name="connsiteX1" fmla="*/ 3253102 w 6506204"/>
                <a:gd name="connsiteY1" fmla="*/ 293 h 792674"/>
                <a:gd name="connsiteX2" fmla="*/ 6506204 w 6506204"/>
                <a:gd name="connsiteY2" fmla="*/ 396337 h 792674"/>
                <a:gd name="connsiteX3" fmla="*/ 3253102 w 6506204"/>
                <a:gd name="connsiteY3" fmla="*/ 792381 h 792674"/>
                <a:gd name="connsiteX4" fmla="*/ 0 w 6506204"/>
                <a:gd name="connsiteY4" fmla="*/ 396337 h 792674"/>
                <a:gd name="connsiteX0" fmla="*/ 0 w 6574283"/>
                <a:gd name="connsiteY0" fmla="*/ 396244 h 824804"/>
                <a:gd name="connsiteX1" fmla="*/ 3253102 w 6574283"/>
                <a:gd name="connsiteY1" fmla="*/ 200 h 824804"/>
                <a:gd name="connsiteX2" fmla="*/ 6506204 w 6574283"/>
                <a:gd name="connsiteY2" fmla="*/ 396244 h 824804"/>
                <a:gd name="connsiteX3" fmla="*/ 5290365 w 6574283"/>
                <a:gd name="connsiteY3" fmla="*/ 756627 h 824804"/>
                <a:gd name="connsiteX4" fmla="*/ 3253102 w 6574283"/>
                <a:gd name="connsiteY4" fmla="*/ 792288 h 824804"/>
                <a:gd name="connsiteX5" fmla="*/ 0 w 6574283"/>
                <a:gd name="connsiteY5" fmla="*/ 396244 h 824804"/>
                <a:gd name="connsiteX0" fmla="*/ 0 w 6571451"/>
                <a:gd name="connsiteY0" fmla="*/ 396244 h 801869"/>
                <a:gd name="connsiteX1" fmla="*/ 3253102 w 6571451"/>
                <a:gd name="connsiteY1" fmla="*/ 200 h 801869"/>
                <a:gd name="connsiteX2" fmla="*/ 6506204 w 6571451"/>
                <a:gd name="connsiteY2" fmla="*/ 396244 h 801869"/>
                <a:gd name="connsiteX3" fmla="*/ 5233785 w 6571451"/>
                <a:gd name="connsiteY3" fmla="*/ 655955 h 801869"/>
                <a:gd name="connsiteX4" fmla="*/ 3253102 w 6571451"/>
                <a:gd name="connsiteY4" fmla="*/ 792288 h 801869"/>
                <a:gd name="connsiteX5" fmla="*/ 0 w 6571451"/>
                <a:gd name="connsiteY5" fmla="*/ 396244 h 801869"/>
                <a:gd name="connsiteX0" fmla="*/ 0 w 6526861"/>
                <a:gd name="connsiteY0" fmla="*/ 400886 h 806511"/>
                <a:gd name="connsiteX1" fmla="*/ 3253102 w 6526861"/>
                <a:gd name="connsiteY1" fmla="*/ 4842 h 806511"/>
                <a:gd name="connsiteX2" fmla="*/ 6459282 w 6526861"/>
                <a:gd name="connsiteY2" fmla="*/ 218377 h 806511"/>
                <a:gd name="connsiteX3" fmla="*/ 5233785 w 6526861"/>
                <a:gd name="connsiteY3" fmla="*/ 660597 h 806511"/>
                <a:gd name="connsiteX4" fmla="*/ 3253102 w 6526861"/>
                <a:gd name="connsiteY4" fmla="*/ 796930 h 806511"/>
                <a:gd name="connsiteX5" fmla="*/ 0 w 6526861"/>
                <a:gd name="connsiteY5" fmla="*/ 400886 h 806511"/>
                <a:gd name="connsiteX0" fmla="*/ 0 w 6526861"/>
                <a:gd name="connsiteY0" fmla="*/ 400886 h 803085"/>
                <a:gd name="connsiteX1" fmla="*/ 3253102 w 6526861"/>
                <a:gd name="connsiteY1" fmla="*/ 4842 h 803085"/>
                <a:gd name="connsiteX2" fmla="*/ 6459282 w 6526861"/>
                <a:gd name="connsiteY2" fmla="*/ 218377 h 803085"/>
                <a:gd name="connsiteX3" fmla="*/ 5233785 w 6526861"/>
                <a:gd name="connsiteY3" fmla="*/ 660597 h 803085"/>
                <a:gd name="connsiteX4" fmla="*/ 3253102 w 6526861"/>
                <a:gd name="connsiteY4" fmla="*/ 796930 h 803085"/>
                <a:gd name="connsiteX5" fmla="*/ 0 w 6526861"/>
                <a:gd name="connsiteY5" fmla="*/ 400886 h 803085"/>
                <a:gd name="connsiteX0" fmla="*/ 36150 w 6563011"/>
                <a:gd name="connsiteY0" fmla="*/ 400886 h 792421"/>
                <a:gd name="connsiteX1" fmla="*/ 3289252 w 6563011"/>
                <a:gd name="connsiteY1" fmla="*/ 4842 h 792421"/>
                <a:gd name="connsiteX2" fmla="*/ 6495432 w 6563011"/>
                <a:gd name="connsiteY2" fmla="*/ 218377 h 792421"/>
                <a:gd name="connsiteX3" fmla="*/ 5269935 w 6563011"/>
                <a:gd name="connsiteY3" fmla="*/ 660597 h 792421"/>
                <a:gd name="connsiteX4" fmla="*/ 1777556 w 6563011"/>
                <a:gd name="connsiteY4" fmla="*/ 787638 h 792421"/>
                <a:gd name="connsiteX5" fmla="*/ 36150 w 6563011"/>
                <a:gd name="connsiteY5" fmla="*/ 400886 h 792421"/>
                <a:gd name="connsiteX0" fmla="*/ 42834 w 6312517"/>
                <a:gd name="connsiteY0" fmla="*/ 269286 h 801310"/>
                <a:gd name="connsiteX1" fmla="*/ 3038758 w 6312517"/>
                <a:gd name="connsiteY1" fmla="*/ 605 h 801310"/>
                <a:gd name="connsiteX2" fmla="*/ 6244938 w 6312517"/>
                <a:gd name="connsiteY2" fmla="*/ 214140 h 801310"/>
                <a:gd name="connsiteX3" fmla="*/ 5019441 w 6312517"/>
                <a:gd name="connsiteY3" fmla="*/ 656360 h 801310"/>
                <a:gd name="connsiteX4" fmla="*/ 1527062 w 6312517"/>
                <a:gd name="connsiteY4" fmla="*/ 783401 h 801310"/>
                <a:gd name="connsiteX5" fmla="*/ 42834 w 6312517"/>
                <a:gd name="connsiteY5" fmla="*/ 269286 h 801310"/>
                <a:gd name="connsiteX0" fmla="*/ 2839 w 6272522"/>
                <a:gd name="connsiteY0" fmla="*/ 269286 h 801310"/>
                <a:gd name="connsiteX1" fmla="*/ 2998763 w 6272522"/>
                <a:gd name="connsiteY1" fmla="*/ 605 h 801310"/>
                <a:gd name="connsiteX2" fmla="*/ 6204943 w 6272522"/>
                <a:gd name="connsiteY2" fmla="*/ 214140 h 801310"/>
                <a:gd name="connsiteX3" fmla="*/ 4979446 w 6272522"/>
                <a:gd name="connsiteY3" fmla="*/ 656360 h 801310"/>
                <a:gd name="connsiteX4" fmla="*/ 1487067 w 6272522"/>
                <a:gd name="connsiteY4" fmla="*/ 783401 h 801310"/>
                <a:gd name="connsiteX5" fmla="*/ 2839 w 6272522"/>
                <a:gd name="connsiteY5" fmla="*/ 269286 h 801310"/>
                <a:gd name="connsiteX0" fmla="*/ 2839 w 6272522"/>
                <a:gd name="connsiteY0" fmla="*/ 272728 h 804752"/>
                <a:gd name="connsiteX1" fmla="*/ 2998763 w 6272522"/>
                <a:gd name="connsiteY1" fmla="*/ 4047 h 804752"/>
                <a:gd name="connsiteX2" fmla="*/ 6204943 w 6272522"/>
                <a:gd name="connsiteY2" fmla="*/ 217582 h 804752"/>
                <a:gd name="connsiteX3" fmla="*/ 4979446 w 6272522"/>
                <a:gd name="connsiteY3" fmla="*/ 659802 h 804752"/>
                <a:gd name="connsiteX4" fmla="*/ 1487067 w 6272522"/>
                <a:gd name="connsiteY4" fmla="*/ 786843 h 804752"/>
                <a:gd name="connsiteX5" fmla="*/ 2839 w 6272522"/>
                <a:gd name="connsiteY5" fmla="*/ 272728 h 804752"/>
                <a:gd name="connsiteX0" fmla="*/ 28940 w 6298623"/>
                <a:gd name="connsiteY0" fmla="*/ 295021 h 827045"/>
                <a:gd name="connsiteX1" fmla="*/ 2700883 w 6298623"/>
                <a:gd name="connsiteY1" fmla="*/ 1 h 827045"/>
                <a:gd name="connsiteX2" fmla="*/ 6231044 w 6298623"/>
                <a:gd name="connsiteY2" fmla="*/ 239875 h 827045"/>
                <a:gd name="connsiteX3" fmla="*/ 5005547 w 6298623"/>
                <a:gd name="connsiteY3" fmla="*/ 682095 h 827045"/>
                <a:gd name="connsiteX4" fmla="*/ 1513168 w 6298623"/>
                <a:gd name="connsiteY4" fmla="*/ 809136 h 827045"/>
                <a:gd name="connsiteX5" fmla="*/ 28940 w 6298623"/>
                <a:gd name="connsiteY5" fmla="*/ 295021 h 827045"/>
                <a:gd name="connsiteX0" fmla="*/ 30148 w 6249707"/>
                <a:gd name="connsiteY0" fmla="*/ 325215 h 826281"/>
                <a:gd name="connsiteX1" fmla="*/ 2651967 w 6249707"/>
                <a:gd name="connsiteY1" fmla="*/ 1061 h 826281"/>
                <a:gd name="connsiteX2" fmla="*/ 6182128 w 6249707"/>
                <a:gd name="connsiteY2" fmla="*/ 240935 h 826281"/>
                <a:gd name="connsiteX3" fmla="*/ 4956631 w 6249707"/>
                <a:gd name="connsiteY3" fmla="*/ 683155 h 826281"/>
                <a:gd name="connsiteX4" fmla="*/ 1464252 w 6249707"/>
                <a:gd name="connsiteY4" fmla="*/ 810196 h 826281"/>
                <a:gd name="connsiteX5" fmla="*/ 30148 w 6249707"/>
                <a:gd name="connsiteY5" fmla="*/ 325215 h 826281"/>
                <a:gd name="connsiteX0" fmla="*/ 4561 w 6224120"/>
                <a:gd name="connsiteY0" fmla="*/ 325215 h 826281"/>
                <a:gd name="connsiteX1" fmla="*/ 2626380 w 6224120"/>
                <a:gd name="connsiteY1" fmla="*/ 1061 h 826281"/>
                <a:gd name="connsiteX2" fmla="*/ 6156541 w 6224120"/>
                <a:gd name="connsiteY2" fmla="*/ 240935 h 826281"/>
                <a:gd name="connsiteX3" fmla="*/ 4931044 w 6224120"/>
                <a:gd name="connsiteY3" fmla="*/ 683155 h 826281"/>
                <a:gd name="connsiteX4" fmla="*/ 1438665 w 6224120"/>
                <a:gd name="connsiteY4" fmla="*/ 810196 h 826281"/>
                <a:gd name="connsiteX5" fmla="*/ 4561 w 6224120"/>
                <a:gd name="connsiteY5" fmla="*/ 325215 h 826281"/>
                <a:gd name="connsiteX0" fmla="*/ 16178 w 6235737"/>
                <a:gd name="connsiteY0" fmla="*/ 325215 h 826281"/>
                <a:gd name="connsiteX1" fmla="*/ 2637997 w 6235737"/>
                <a:gd name="connsiteY1" fmla="*/ 1061 h 826281"/>
                <a:gd name="connsiteX2" fmla="*/ 6168158 w 6235737"/>
                <a:gd name="connsiteY2" fmla="*/ 240935 h 826281"/>
                <a:gd name="connsiteX3" fmla="*/ 4942661 w 6235737"/>
                <a:gd name="connsiteY3" fmla="*/ 683155 h 826281"/>
                <a:gd name="connsiteX4" fmla="*/ 1450282 w 6235737"/>
                <a:gd name="connsiteY4" fmla="*/ 810196 h 826281"/>
                <a:gd name="connsiteX5" fmla="*/ 16178 w 6235737"/>
                <a:gd name="connsiteY5" fmla="*/ 325215 h 826281"/>
                <a:gd name="connsiteX0" fmla="*/ 16178 w 6230458"/>
                <a:gd name="connsiteY0" fmla="*/ 325215 h 839537"/>
                <a:gd name="connsiteX1" fmla="*/ 2637997 w 6230458"/>
                <a:gd name="connsiteY1" fmla="*/ 1061 h 839537"/>
                <a:gd name="connsiteX2" fmla="*/ 6168158 w 6230458"/>
                <a:gd name="connsiteY2" fmla="*/ 240935 h 839537"/>
                <a:gd name="connsiteX3" fmla="*/ 4942661 w 6230458"/>
                <a:gd name="connsiteY3" fmla="*/ 683155 h 839537"/>
                <a:gd name="connsiteX4" fmla="*/ 3613707 w 6230458"/>
                <a:gd name="connsiteY4" fmla="*/ 774383 h 839537"/>
                <a:gd name="connsiteX5" fmla="*/ 1450282 w 6230458"/>
                <a:gd name="connsiteY5" fmla="*/ 810196 h 839537"/>
                <a:gd name="connsiteX6" fmla="*/ 16178 w 6230458"/>
                <a:gd name="connsiteY6" fmla="*/ 325215 h 839537"/>
                <a:gd name="connsiteX0" fmla="*/ 12754 w 6227034"/>
                <a:gd name="connsiteY0" fmla="*/ 325215 h 819472"/>
                <a:gd name="connsiteX1" fmla="*/ 2634573 w 6227034"/>
                <a:gd name="connsiteY1" fmla="*/ 1061 h 819472"/>
                <a:gd name="connsiteX2" fmla="*/ 6164734 w 6227034"/>
                <a:gd name="connsiteY2" fmla="*/ 240935 h 819472"/>
                <a:gd name="connsiteX3" fmla="*/ 4939237 w 6227034"/>
                <a:gd name="connsiteY3" fmla="*/ 683155 h 819472"/>
                <a:gd name="connsiteX4" fmla="*/ 3482047 w 6227034"/>
                <a:gd name="connsiteY4" fmla="*/ 647070 h 819472"/>
                <a:gd name="connsiteX5" fmla="*/ 1446858 w 6227034"/>
                <a:gd name="connsiteY5" fmla="*/ 810196 h 819472"/>
                <a:gd name="connsiteX6" fmla="*/ 12754 w 6227034"/>
                <a:gd name="connsiteY6" fmla="*/ 325215 h 819472"/>
                <a:gd name="connsiteX0" fmla="*/ 12754 w 6218441"/>
                <a:gd name="connsiteY0" fmla="*/ 325215 h 819472"/>
                <a:gd name="connsiteX1" fmla="*/ 2634573 w 6218441"/>
                <a:gd name="connsiteY1" fmla="*/ 1061 h 819472"/>
                <a:gd name="connsiteX2" fmla="*/ 6164734 w 6218441"/>
                <a:gd name="connsiteY2" fmla="*/ 240935 h 819472"/>
                <a:gd name="connsiteX3" fmla="*/ 4713764 w 6218441"/>
                <a:gd name="connsiteY3" fmla="*/ 482768 h 819472"/>
                <a:gd name="connsiteX4" fmla="*/ 3482047 w 6218441"/>
                <a:gd name="connsiteY4" fmla="*/ 647070 h 819472"/>
                <a:gd name="connsiteX5" fmla="*/ 1446858 w 6218441"/>
                <a:gd name="connsiteY5" fmla="*/ 810196 h 819472"/>
                <a:gd name="connsiteX6" fmla="*/ 12754 w 6218441"/>
                <a:gd name="connsiteY6" fmla="*/ 325215 h 819472"/>
                <a:gd name="connsiteX0" fmla="*/ 12754 w 6211033"/>
                <a:gd name="connsiteY0" fmla="*/ 325215 h 819472"/>
                <a:gd name="connsiteX1" fmla="*/ 2634573 w 6211033"/>
                <a:gd name="connsiteY1" fmla="*/ 1061 h 819472"/>
                <a:gd name="connsiteX2" fmla="*/ 6164734 w 6211033"/>
                <a:gd name="connsiteY2" fmla="*/ 240935 h 819472"/>
                <a:gd name="connsiteX3" fmla="*/ 4453334 w 6211033"/>
                <a:gd name="connsiteY3" fmla="*/ 385219 h 819472"/>
                <a:gd name="connsiteX4" fmla="*/ 3482047 w 6211033"/>
                <a:gd name="connsiteY4" fmla="*/ 647070 h 819472"/>
                <a:gd name="connsiteX5" fmla="*/ 1446858 w 6211033"/>
                <a:gd name="connsiteY5" fmla="*/ 810196 h 819472"/>
                <a:gd name="connsiteX6" fmla="*/ 12754 w 6211033"/>
                <a:gd name="connsiteY6" fmla="*/ 325215 h 819472"/>
                <a:gd name="connsiteX0" fmla="*/ 41793 w 6240072"/>
                <a:gd name="connsiteY0" fmla="*/ 325215 h 812661"/>
                <a:gd name="connsiteX1" fmla="*/ 2663612 w 6240072"/>
                <a:gd name="connsiteY1" fmla="*/ 1061 h 812661"/>
                <a:gd name="connsiteX2" fmla="*/ 6193773 w 6240072"/>
                <a:gd name="connsiteY2" fmla="*/ 240935 h 812661"/>
                <a:gd name="connsiteX3" fmla="*/ 4482373 w 6240072"/>
                <a:gd name="connsiteY3" fmla="*/ 385219 h 812661"/>
                <a:gd name="connsiteX4" fmla="*/ 3511086 w 6240072"/>
                <a:gd name="connsiteY4" fmla="*/ 647070 h 812661"/>
                <a:gd name="connsiteX5" fmla="*/ 1225080 w 6240072"/>
                <a:gd name="connsiteY5" fmla="*/ 803095 h 812661"/>
                <a:gd name="connsiteX6" fmla="*/ 41793 w 6240072"/>
                <a:gd name="connsiteY6" fmla="*/ 325215 h 812661"/>
                <a:gd name="connsiteX0" fmla="*/ 43198 w 6200396"/>
                <a:gd name="connsiteY0" fmla="*/ 400919 h 811516"/>
                <a:gd name="connsiteX1" fmla="*/ 2623936 w 6200396"/>
                <a:gd name="connsiteY1" fmla="*/ 3213 h 811516"/>
                <a:gd name="connsiteX2" fmla="*/ 6154097 w 6200396"/>
                <a:gd name="connsiteY2" fmla="*/ 243087 h 811516"/>
                <a:gd name="connsiteX3" fmla="*/ 4442697 w 6200396"/>
                <a:gd name="connsiteY3" fmla="*/ 387371 h 811516"/>
                <a:gd name="connsiteX4" fmla="*/ 3471410 w 6200396"/>
                <a:gd name="connsiteY4" fmla="*/ 649222 h 811516"/>
                <a:gd name="connsiteX5" fmla="*/ 1185404 w 6200396"/>
                <a:gd name="connsiteY5" fmla="*/ 805247 h 811516"/>
                <a:gd name="connsiteX6" fmla="*/ 43198 w 6200396"/>
                <a:gd name="connsiteY6" fmla="*/ 400919 h 811516"/>
                <a:gd name="connsiteX0" fmla="*/ 607 w 6157805"/>
                <a:gd name="connsiteY0" fmla="*/ 400919 h 811516"/>
                <a:gd name="connsiteX1" fmla="*/ 2581345 w 6157805"/>
                <a:gd name="connsiteY1" fmla="*/ 3213 h 811516"/>
                <a:gd name="connsiteX2" fmla="*/ 6111506 w 6157805"/>
                <a:gd name="connsiteY2" fmla="*/ 243087 h 811516"/>
                <a:gd name="connsiteX3" fmla="*/ 4400106 w 6157805"/>
                <a:gd name="connsiteY3" fmla="*/ 387371 h 811516"/>
                <a:gd name="connsiteX4" fmla="*/ 3428819 w 6157805"/>
                <a:gd name="connsiteY4" fmla="*/ 649222 h 811516"/>
                <a:gd name="connsiteX5" fmla="*/ 1142813 w 6157805"/>
                <a:gd name="connsiteY5" fmla="*/ 805247 h 811516"/>
                <a:gd name="connsiteX6" fmla="*/ 607 w 6157805"/>
                <a:gd name="connsiteY6" fmla="*/ 400919 h 81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7805" h="811516">
                  <a:moveTo>
                    <a:pt x="607" y="400919"/>
                  </a:moveTo>
                  <a:cubicBezTo>
                    <a:pt x="22850" y="130994"/>
                    <a:pt x="1562862" y="29518"/>
                    <a:pt x="2581345" y="3213"/>
                  </a:cubicBezTo>
                  <a:cubicBezTo>
                    <a:pt x="3599828" y="-23092"/>
                    <a:pt x="5771962" y="117016"/>
                    <a:pt x="6111506" y="243087"/>
                  </a:cubicBezTo>
                  <a:cubicBezTo>
                    <a:pt x="6451050" y="369158"/>
                    <a:pt x="4825848" y="298463"/>
                    <a:pt x="4400106" y="387371"/>
                  </a:cubicBezTo>
                  <a:cubicBezTo>
                    <a:pt x="3974364" y="476279"/>
                    <a:pt x="4010882" y="628049"/>
                    <a:pt x="3428819" y="649222"/>
                  </a:cubicBezTo>
                  <a:cubicBezTo>
                    <a:pt x="2846756" y="670395"/>
                    <a:pt x="1714182" y="846631"/>
                    <a:pt x="1142813" y="805247"/>
                  </a:cubicBezTo>
                  <a:cubicBezTo>
                    <a:pt x="571444" y="763863"/>
                    <a:pt x="-21636" y="670844"/>
                    <a:pt x="607" y="40091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2400" dirty="0"/>
            </a:p>
          </p:txBody>
        </p:sp>
        <p:sp>
          <p:nvSpPr>
            <p:cNvPr id="16" name="Retângulo 14">
              <a:extLst>
                <a:ext uri="{FF2B5EF4-FFF2-40B4-BE49-F238E27FC236}">
                  <a16:creationId xmlns:a16="http://schemas.microsoft.com/office/drawing/2014/main" id="{7EA5A215-0F86-48F6-B5BC-2D16DD4C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758" y="980728"/>
              <a:ext cx="787329" cy="2400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133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SGSS</a:t>
              </a:r>
            </a:p>
          </p:txBody>
        </p:sp>
        <p:sp>
          <p:nvSpPr>
            <p:cNvPr id="17" name="Retângulo 15">
              <a:extLst>
                <a:ext uri="{FF2B5EF4-FFF2-40B4-BE49-F238E27FC236}">
                  <a16:creationId xmlns:a16="http://schemas.microsoft.com/office/drawing/2014/main" id="{65CAD2EC-9BBB-4433-A1AB-6AB7F1EC9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563" y="1014591"/>
              <a:ext cx="840225" cy="2400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133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SGSO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83237FBB-78AA-42D3-A3B4-66EEA58FDF3A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2181424" y="1220821"/>
              <a:ext cx="88895" cy="10551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D07B3CF7-1306-42D4-85E2-D114F65AFB8F}"/>
                </a:ext>
              </a:extLst>
            </p:cNvPr>
            <p:cNvCxnSpPr>
              <a:stCxn id="17" idx="2"/>
              <a:endCxn id="13" idx="0"/>
            </p:cNvCxnSpPr>
            <p:nvPr/>
          </p:nvCxnSpPr>
          <p:spPr>
            <a:xfrm flipH="1">
              <a:off x="3671433" y="1254684"/>
              <a:ext cx="77243" cy="3800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140E9E5-0F3E-4DD6-90FC-45DA7921F2C9}"/>
                </a:ext>
              </a:extLst>
            </p:cNvPr>
            <p:cNvCxnSpPr>
              <a:stCxn id="14" idx="3"/>
            </p:cNvCxnSpPr>
            <p:nvPr/>
          </p:nvCxnSpPr>
          <p:spPr>
            <a:xfrm flipH="1">
              <a:off x="2124279" y="4161723"/>
              <a:ext cx="146039" cy="203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14">
              <a:extLst>
                <a:ext uri="{FF2B5EF4-FFF2-40B4-BE49-F238E27FC236}">
                  <a16:creationId xmlns:a16="http://schemas.microsoft.com/office/drawing/2014/main" id="{985F58E3-A4BF-4EEA-90A8-B44093E9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732" y="4375545"/>
              <a:ext cx="715200" cy="2400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133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SGIP</a:t>
              </a:r>
            </a:p>
          </p:txBody>
        </p:sp>
      </p:grpSp>
      <p:sp>
        <p:nvSpPr>
          <p:cNvPr id="22" name="Pentágono 235">
            <a:extLst>
              <a:ext uri="{FF2B5EF4-FFF2-40B4-BE49-F238E27FC236}">
                <a16:creationId xmlns:a16="http://schemas.microsoft.com/office/drawing/2014/main" id="{1A699B0A-E593-453F-8162-FB33AE38C930}"/>
              </a:ext>
            </a:extLst>
          </p:cNvPr>
          <p:cNvSpPr/>
          <p:nvPr/>
        </p:nvSpPr>
        <p:spPr>
          <a:xfrm>
            <a:off x="271621" y="3443089"/>
            <a:ext cx="3025794" cy="1322096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23" name="Pentágono 235">
            <a:extLst>
              <a:ext uri="{FF2B5EF4-FFF2-40B4-BE49-F238E27FC236}">
                <a16:creationId xmlns:a16="http://schemas.microsoft.com/office/drawing/2014/main" id="{0FE34305-59E9-472A-90E5-6479CA7F1F0F}"/>
              </a:ext>
            </a:extLst>
          </p:cNvPr>
          <p:cNvSpPr/>
          <p:nvPr/>
        </p:nvSpPr>
        <p:spPr>
          <a:xfrm>
            <a:off x="272332" y="1690508"/>
            <a:ext cx="3025794" cy="1322096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24" name="Retângulo 14">
            <a:extLst>
              <a:ext uri="{FF2B5EF4-FFF2-40B4-BE49-F238E27FC236}">
                <a16:creationId xmlns:a16="http://schemas.microsoft.com/office/drawing/2014/main" id="{535FC252-6FB9-44CC-8444-4421939B2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19" y="1721494"/>
            <a:ext cx="3012303" cy="923330"/>
          </a:xfrm>
          <a:prstGeom prst="rect">
            <a:avLst/>
          </a:prstGeom>
          <a:noFill/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SGSO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Sistema de Gestão da Segurança Operacional</a:t>
            </a:r>
          </a:p>
        </p:txBody>
      </p:sp>
      <p:sp>
        <p:nvSpPr>
          <p:cNvPr id="25" name="Retângulo 14">
            <a:extLst>
              <a:ext uri="{FF2B5EF4-FFF2-40B4-BE49-F238E27FC236}">
                <a16:creationId xmlns:a16="http://schemas.microsoft.com/office/drawing/2014/main" id="{93A9E2D0-87B2-4F7B-8226-34AA38488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2" y="3574157"/>
            <a:ext cx="3012303" cy="923330"/>
          </a:xfrm>
          <a:prstGeom prst="rect">
            <a:avLst/>
          </a:prstGeom>
          <a:noFill/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SGIP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Sistema de Gestão da Integridade de Poços</a:t>
            </a:r>
          </a:p>
        </p:txBody>
      </p:sp>
      <p:sp>
        <p:nvSpPr>
          <p:cNvPr id="26" name="Pentágono 235">
            <a:extLst>
              <a:ext uri="{FF2B5EF4-FFF2-40B4-BE49-F238E27FC236}">
                <a16:creationId xmlns:a16="http://schemas.microsoft.com/office/drawing/2014/main" id="{225C8A7B-A6D6-4D1F-A911-7D7372128272}"/>
              </a:ext>
            </a:extLst>
          </p:cNvPr>
          <p:cNvSpPr/>
          <p:nvPr/>
        </p:nvSpPr>
        <p:spPr>
          <a:xfrm>
            <a:off x="271621" y="5165246"/>
            <a:ext cx="3025794" cy="1322096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27" name="Retângulo 14">
            <a:extLst>
              <a:ext uri="{FF2B5EF4-FFF2-40B4-BE49-F238E27FC236}">
                <a16:creationId xmlns:a16="http://schemas.microsoft.com/office/drawing/2014/main" id="{850523B3-F3CE-4A49-B6E0-3B6CA87C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9" y="5279352"/>
            <a:ext cx="3012303" cy="923330"/>
          </a:xfrm>
          <a:prstGeom prst="rect">
            <a:avLst/>
          </a:prstGeom>
          <a:noFill/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SGSS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Sistema de Gestão de Sistemas Submarinos</a:t>
            </a:r>
          </a:p>
        </p:txBody>
      </p:sp>
    </p:spTree>
    <p:extLst>
      <p:ext uri="{BB962C8B-B14F-4D97-AF65-F5344CB8AC3E}">
        <p14:creationId xmlns:p14="http://schemas.microsoft.com/office/powerpoint/2010/main" val="3656351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0A77B60-6C51-445E-828E-1B47B2DDC60D}"/>
              </a:ext>
            </a:extLst>
          </p:cNvPr>
          <p:cNvSpPr txBox="1">
            <a:spLocks/>
          </p:cNvSpPr>
          <p:nvPr/>
        </p:nvSpPr>
        <p:spPr>
          <a:xfrm>
            <a:off x="0" y="490831"/>
            <a:ext cx="9421091" cy="982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3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Regulamentação</a:t>
            </a: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3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Segurança</a:t>
            </a: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800" spc="-300" dirty="0" err="1">
                <a:solidFill>
                  <a:srgbClr val="2881BD"/>
                </a:solidFill>
                <a:latin typeface="+mn-lt"/>
                <a:ea typeface="+mn-ea"/>
                <a:cs typeface="+mn-cs"/>
              </a:rPr>
              <a:t>Operacional</a:t>
            </a:r>
            <a:r>
              <a:rPr lang="en-US" sz="3800" spc="-300" dirty="0">
                <a:solidFill>
                  <a:srgbClr val="2881BD"/>
                </a:solidFill>
                <a:latin typeface="+mn-lt"/>
                <a:ea typeface="+mn-ea"/>
                <a:cs typeface="+mn-cs"/>
              </a:rPr>
              <a:t> do E&amp;P </a:t>
            </a:r>
            <a:endParaRPr lang="pt-BR" sz="3800" spc="-300" dirty="0">
              <a:solidFill>
                <a:srgbClr val="2881BD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31900EC-EA2D-4E19-B18C-8ADF7358A332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6B5FFC-15BE-4D96-BC52-7F82584CFA1C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37116CE-5E27-45A5-9CB6-4BD1AECCC072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73EAC7B7-3672-4632-9FBF-A07A25E29830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09F2EC-28DE-42FD-ACD7-179B4AD3F35F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10952BC-D735-4CDE-B83A-D24C2BD38FE2}"/>
              </a:ext>
            </a:extLst>
          </p:cNvPr>
          <p:cNvGrpSpPr/>
          <p:nvPr/>
        </p:nvGrpSpPr>
        <p:grpSpPr>
          <a:xfrm>
            <a:off x="3530448" y="1473631"/>
            <a:ext cx="6074491" cy="5162696"/>
            <a:chOff x="2507671" y="1728936"/>
            <a:chExt cx="5924070" cy="4655963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B2145688-20AB-4E86-986A-144E1D6A8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4656" y="1728936"/>
              <a:ext cx="5827085" cy="4655963"/>
            </a:xfrm>
            <a:prstGeom prst="rect">
              <a:avLst/>
            </a:prstGeom>
          </p:spPr>
        </p:pic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BF322E2-59FA-4C82-AACA-C4E22650BE7D}"/>
                </a:ext>
              </a:extLst>
            </p:cNvPr>
            <p:cNvSpPr/>
            <p:nvPr/>
          </p:nvSpPr>
          <p:spPr bwMode="auto">
            <a:xfrm>
              <a:off x="7194595" y="2777085"/>
              <a:ext cx="650082" cy="32219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4" name="Retângulo 14">
              <a:extLst>
                <a:ext uri="{FF2B5EF4-FFF2-40B4-BE49-F238E27FC236}">
                  <a16:creationId xmlns:a16="http://schemas.microsoft.com/office/drawing/2014/main" id="{88E32DBA-5515-48B1-BCE2-C567DF18A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951" y="2416527"/>
              <a:ext cx="877328" cy="3885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 b="1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SGIP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C9AC5635-806E-4570-976A-AB1E0619F13F}"/>
                </a:ext>
              </a:extLst>
            </p:cNvPr>
            <p:cNvSpPr/>
            <p:nvPr/>
          </p:nvSpPr>
          <p:spPr bwMode="auto">
            <a:xfrm>
              <a:off x="5372822" y="3517377"/>
              <a:ext cx="736305" cy="25929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6" name="Retângulo 14">
              <a:extLst>
                <a:ext uri="{FF2B5EF4-FFF2-40B4-BE49-F238E27FC236}">
                  <a16:creationId xmlns:a16="http://schemas.microsoft.com/office/drawing/2014/main" id="{55284FAC-DD3D-47F0-8EFF-CFCDC19AE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306" y="4506077"/>
              <a:ext cx="877328" cy="3885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 b="1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SGIP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3A7127BE-A806-4750-9FBA-98C6B3911E36}"/>
                </a:ext>
              </a:extLst>
            </p:cNvPr>
            <p:cNvSpPr/>
            <p:nvPr/>
          </p:nvSpPr>
          <p:spPr bwMode="auto">
            <a:xfrm>
              <a:off x="2507671" y="2235256"/>
              <a:ext cx="1820050" cy="17562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sp>
          <p:nvSpPr>
            <p:cNvPr id="28" name="Retângulo 14">
              <a:extLst>
                <a:ext uri="{FF2B5EF4-FFF2-40B4-BE49-F238E27FC236}">
                  <a16:creationId xmlns:a16="http://schemas.microsoft.com/office/drawing/2014/main" id="{F018D1F9-8DC0-4ED4-A37A-6DB0C35F4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068" y="1902680"/>
              <a:ext cx="1679306" cy="3885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2800" b="1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SGI/SGSO</a:t>
              </a:r>
            </a:p>
          </p:txBody>
        </p:sp>
      </p:grp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31E4586-86AF-4594-B4DE-BD586523D4EF}"/>
              </a:ext>
            </a:extLst>
          </p:cNvPr>
          <p:cNvSpPr/>
          <p:nvPr/>
        </p:nvSpPr>
        <p:spPr bwMode="auto">
          <a:xfrm>
            <a:off x="8469616" y="3780839"/>
            <a:ext cx="258747" cy="1672865"/>
          </a:xfrm>
          <a:prstGeom prst="round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EB77FE3F-20F8-4831-B368-ED45D5E9BB8E}"/>
              </a:ext>
            </a:extLst>
          </p:cNvPr>
          <p:cNvSpPr/>
          <p:nvPr/>
        </p:nvSpPr>
        <p:spPr bwMode="auto">
          <a:xfrm>
            <a:off x="6713454" y="3725659"/>
            <a:ext cx="258747" cy="2226584"/>
          </a:xfrm>
          <a:prstGeom prst="roundRect">
            <a:avLst/>
          </a:prstGeom>
          <a:solidFill>
            <a:schemeClr val="accent3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4" name="Pentágono 235">
            <a:extLst>
              <a:ext uri="{FF2B5EF4-FFF2-40B4-BE49-F238E27FC236}">
                <a16:creationId xmlns:a16="http://schemas.microsoft.com/office/drawing/2014/main" id="{3CE2EE5D-A795-4EB9-8A44-79812425783E}"/>
              </a:ext>
            </a:extLst>
          </p:cNvPr>
          <p:cNvSpPr/>
          <p:nvPr/>
        </p:nvSpPr>
        <p:spPr>
          <a:xfrm>
            <a:off x="271621" y="3443089"/>
            <a:ext cx="3025794" cy="1322096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35" name="Pentágono 235">
            <a:extLst>
              <a:ext uri="{FF2B5EF4-FFF2-40B4-BE49-F238E27FC236}">
                <a16:creationId xmlns:a16="http://schemas.microsoft.com/office/drawing/2014/main" id="{E25E4A25-8D0B-4BDA-8EB4-436D20453221}"/>
              </a:ext>
            </a:extLst>
          </p:cNvPr>
          <p:cNvSpPr/>
          <p:nvPr/>
        </p:nvSpPr>
        <p:spPr>
          <a:xfrm>
            <a:off x="272332" y="1690508"/>
            <a:ext cx="3025794" cy="1322096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36" name="Retângulo 14">
            <a:extLst>
              <a:ext uri="{FF2B5EF4-FFF2-40B4-BE49-F238E27FC236}">
                <a16:creationId xmlns:a16="http://schemas.microsoft.com/office/drawing/2014/main" id="{C034F873-CBCF-4CA7-88F3-BCDB3B6BE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19" y="1721494"/>
            <a:ext cx="3012303" cy="1477328"/>
          </a:xfrm>
          <a:prstGeom prst="rect">
            <a:avLst/>
          </a:prstGeom>
          <a:noFill/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SGI/SGSO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pt-BR" altLang="pt-BR" sz="1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Sistema de Gestão da Integridade Estrutural de Campos Terrestres/ Sistema de Gestão da Segurança Operacional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7" name="Retângulo 14">
            <a:extLst>
              <a:ext uri="{FF2B5EF4-FFF2-40B4-BE49-F238E27FC236}">
                <a16:creationId xmlns:a16="http://schemas.microsoft.com/office/drawing/2014/main" id="{5DC59B27-CB68-49F1-A7A4-45EB2661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2" y="3574157"/>
            <a:ext cx="3012303" cy="923330"/>
          </a:xfrm>
          <a:prstGeom prst="rect">
            <a:avLst/>
          </a:prstGeom>
          <a:noFill/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SGIP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Sistema de Gestão da Integridade de Poços</a:t>
            </a:r>
          </a:p>
        </p:txBody>
      </p:sp>
      <p:sp>
        <p:nvSpPr>
          <p:cNvPr id="38" name="Pentágono 235">
            <a:extLst>
              <a:ext uri="{FF2B5EF4-FFF2-40B4-BE49-F238E27FC236}">
                <a16:creationId xmlns:a16="http://schemas.microsoft.com/office/drawing/2014/main" id="{DC163ACD-1109-4F39-A0BC-AB5FE6AFD6C2}"/>
              </a:ext>
            </a:extLst>
          </p:cNvPr>
          <p:cNvSpPr/>
          <p:nvPr/>
        </p:nvSpPr>
        <p:spPr>
          <a:xfrm>
            <a:off x="271621" y="5165246"/>
            <a:ext cx="3025794" cy="1322096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  <a:p>
            <a:pPr marL="180000" indent="-180000">
              <a:spcAft>
                <a:spcPts val="400"/>
              </a:spcAft>
              <a:buSzPct val="90000"/>
              <a:buFont typeface="Arial" pitchFamily="34" charset="0"/>
              <a:buChar char="•"/>
            </a:pPr>
            <a:endParaRPr lang="pt-BR" sz="1400" dirty="0"/>
          </a:p>
        </p:txBody>
      </p:sp>
      <p:sp>
        <p:nvSpPr>
          <p:cNvPr id="39" name="Retângulo 14">
            <a:extLst>
              <a:ext uri="{FF2B5EF4-FFF2-40B4-BE49-F238E27FC236}">
                <a16:creationId xmlns:a16="http://schemas.microsoft.com/office/drawing/2014/main" id="{13551669-CF6C-427A-924E-9F3132082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9" y="5279352"/>
            <a:ext cx="3012303" cy="923330"/>
          </a:xfrm>
          <a:prstGeom prst="rect">
            <a:avLst/>
          </a:prstGeom>
          <a:noFill/>
          <a:ln>
            <a:noFill/>
          </a:ln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RTDT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Regulamento Técnico de Dutos Terrestres</a:t>
            </a:r>
          </a:p>
        </p:txBody>
      </p:sp>
    </p:spTree>
    <p:extLst>
      <p:ext uri="{BB962C8B-B14F-4D97-AF65-F5344CB8AC3E}">
        <p14:creationId xmlns:p14="http://schemas.microsoft.com/office/powerpoint/2010/main" val="306281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4851756" y="-4851756"/>
            <a:ext cx="495762" cy="10199273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47" name="Título 1">
            <a:extLst>
              <a:ext uri="{FF2B5EF4-FFF2-40B4-BE49-F238E27FC236}">
                <a16:creationId xmlns:a16="http://schemas.microsoft.com/office/drawing/2014/main" id="{A19C54A7-7C2D-4649-BA9B-8A357437B0E1}"/>
              </a:ext>
            </a:extLst>
          </p:cNvPr>
          <p:cNvSpPr txBox="1">
            <a:spLocks/>
          </p:cNvSpPr>
          <p:nvPr/>
        </p:nvSpPr>
        <p:spPr>
          <a:xfrm>
            <a:off x="10663" y="518213"/>
            <a:ext cx="9563100" cy="81732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Regulamentação</a:t>
            </a:r>
            <a:r>
              <a:rPr kumimoji="0" 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de </a:t>
            </a:r>
            <a:r>
              <a:rPr kumimoji="0" lang="en-US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segurança</a:t>
            </a:r>
            <a:r>
              <a:rPr kumimoji="0" 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operacional</a:t>
            </a:r>
            <a:r>
              <a:rPr kumimoji="0" 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2881BD"/>
                </a:solidFill>
                <a:effectLst/>
                <a:uLnTx/>
                <a:uFillTx/>
                <a:latin typeface="Segoe UI Semilight"/>
                <a:ea typeface="+mj-ea"/>
                <a:cs typeface="+mj-cs"/>
              </a:rPr>
              <a:t> do E&amp;P</a:t>
            </a:r>
            <a:endParaRPr kumimoji="0" lang="pt-BR" sz="4800" b="0" i="0" u="none" strike="noStrike" kern="1200" cap="none" spc="-300" normalizeH="0" baseline="0" noProof="0" dirty="0">
              <a:ln>
                <a:noFill/>
              </a:ln>
              <a:solidFill>
                <a:srgbClr val="2881BD"/>
              </a:solidFill>
              <a:effectLst/>
              <a:uLnTx/>
              <a:uFillTx/>
              <a:latin typeface="Segoe UI Semilight"/>
              <a:ea typeface="+mj-ea"/>
              <a:cs typeface="+mj-cs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8B06C9B-FC4F-4348-B694-D4C7BEBF3E7E}"/>
              </a:ext>
            </a:extLst>
          </p:cNvPr>
          <p:cNvGrpSpPr/>
          <p:nvPr/>
        </p:nvGrpSpPr>
        <p:grpSpPr>
          <a:xfrm>
            <a:off x="0" y="1188541"/>
            <a:ext cx="4632637" cy="130037"/>
            <a:chOff x="-2118" y="1539575"/>
            <a:chExt cx="2615003" cy="1280816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D2AF618-52FA-41A7-8482-DAE97E227097}"/>
                </a:ext>
              </a:extLst>
            </p:cNvPr>
            <p:cNvSpPr/>
            <p:nvPr/>
          </p:nvSpPr>
          <p:spPr bwMode="auto">
            <a:xfrm>
              <a:off x="-2118" y="1539575"/>
              <a:ext cx="2615003" cy="121646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8C9638BB-0E52-42A5-99CF-7FB51F5F0656}"/>
                </a:ext>
              </a:extLst>
            </p:cNvPr>
            <p:cNvSpPr/>
            <p:nvPr/>
          </p:nvSpPr>
          <p:spPr bwMode="auto">
            <a:xfrm>
              <a:off x="5443" y="2304488"/>
              <a:ext cx="1217549" cy="515903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FCFD2FD0-F617-4FE0-8902-683877502C23}"/>
              </a:ext>
            </a:extLst>
          </p:cNvPr>
          <p:cNvSpPr/>
          <p:nvPr/>
        </p:nvSpPr>
        <p:spPr bwMode="auto">
          <a:xfrm>
            <a:off x="9594816" y="903947"/>
            <a:ext cx="2615003" cy="12164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D319191-D13E-43A3-9A33-04AC924FFA9E}"/>
              </a:ext>
            </a:extLst>
          </p:cNvPr>
          <p:cNvSpPr/>
          <p:nvPr/>
        </p:nvSpPr>
        <p:spPr bwMode="auto">
          <a:xfrm>
            <a:off x="10734007" y="1318578"/>
            <a:ext cx="1473234" cy="121646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41" name="Retângulo de cantos arredondados 4">
            <a:extLst>
              <a:ext uri="{FF2B5EF4-FFF2-40B4-BE49-F238E27FC236}">
                <a16:creationId xmlns:a16="http://schemas.microsoft.com/office/drawing/2014/main" id="{7198A84E-A8D8-4C54-8C79-24EEE1DF811D}"/>
              </a:ext>
            </a:extLst>
          </p:cNvPr>
          <p:cNvSpPr/>
          <p:nvPr/>
        </p:nvSpPr>
        <p:spPr bwMode="auto">
          <a:xfrm>
            <a:off x="552752" y="4064726"/>
            <a:ext cx="4068000" cy="116441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42" name="Text Box 1">
            <a:extLst>
              <a:ext uri="{FF2B5EF4-FFF2-40B4-BE49-F238E27FC236}">
                <a16:creationId xmlns:a16="http://schemas.microsoft.com/office/drawing/2014/main" id="{ED706F90-1FFC-49F1-BB8E-743D3049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32" y="4064726"/>
            <a:ext cx="4068000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43/2007</a:t>
            </a: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indent="1588">
              <a:buSzPct val="100000"/>
              <a:tabLst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os Sistema de Gestão de Segurança Operacional (SGSO) para instalações de produção e perfuração marítimas</a:t>
            </a:r>
            <a:endParaRPr lang="pt-BR" sz="1500" dirty="0">
              <a:latin typeface="Calibri" pitchFamily="34" charset="0"/>
            </a:endParaRPr>
          </a:p>
        </p:txBody>
      </p:sp>
      <p:sp>
        <p:nvSpPr>
          <p:cNvPr id="43" name="Retângulo de cantos arredondados 12">
            <a:extLst>
              <a:ext uri="{FF2B5EF4-FFF2-40B4-BE49-F238E27FC236}">
                <a16:creationId xmlns:a16="http://schemas.microsoft.com/office/drawing/2014/main" id="{2EB4974B-7C93-4BC6-8813-5733AF08FD8E}"/>
              </a:ext>
            </a:extLst>
          </p:cNvPr>
          <p:cNvSpPr/>
          <p:nvPr/>
        </p:nvSpPr>
        <p:spPr bwMode="auto">
          <a:xfrm>
            <a:off x="568092" y="5356818"/>
            <a:ext cx="406800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44" name="Text Box 1">
            <a:extLst>
              <a:ext uri="{FF2B5EF4-FFF2-40B4-BE49-F238E27FC236}">
                <a16:creationId xmlns:a16="http://schemas.microsoft.com/office/drawing/2014/main" id="{ECCF888A-AC98-4B11-91D9-8E2192BA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59" y="5328682"/>
            <a:ext cx="4068000" cy="1061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882/2022</a:t>
            </a:r>
          </a:p>
          <a:p>
            <a:pPr indent="1588">
              <a:buSzPct val="100000"/>
              <a:tabLst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os requisitos para investigação e comunicação de incidentes que devem ser reportados à ANP.</a:t>
            </a:r>
          </a:p>
        </p:txBody>
      </p:sp>
      <p:sp>
        <p:nvSpPr>
          <p:cNvPr id="45" name="Retângulo de cantos arredondados 13">
            <a:extLst>
              <a:ext uri="{FF2B5EF4-FFF2-40B4-BE49-F238E27FC236}">
                <a16:creationId xmlns:a16="http://schemas.microsoft.com/office/drawing/2014/main" id="{1851FF8D-A978-4237-A428-1EF1F5DB601B}"/>
              </a:ext>
            </a:extLst>
          </p:cNvPr>
          <p:cNvSpPr/>
          <p:nvPr/>
        </p:nvSpPr>
        <p:spPr bwMode="auto">
          <a:xfrm>
            <a:off x="5149310" y="3511003"/>
            <a:ext cx="3995992" cy="99358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pt-BR" sz="1500" b="1" i="1" dirty="0">
              <a:latin typeface="Calibri" pitchFamily="34" charset="0"/>
              <a:cs typeface="Arial" charset="0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0F2DA95A-3FD1-4061-8AEF-2BF403AF3406}"/>
              </a:ext>
            </a:extLst>
          </p:cNvPr>
          <p:cNvSpPr/>
          <p:nvPr/>
        </p:nvSpPr>
        <p:spPr>
          <a:xfrm>
            <a:off x="5155596" y="3463604"/>
            <a:ext cx="40044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851/2021</a:t>
            </a: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FF"/>
              </a:solidFill>
              <a:latin typeface="Calibri" pitchFamily="34" charset="0"/>
            </a:endParaRPr>
          </a:p>
          <a:p>
            <a:pPr indent="1588">
              <a:buSzPct val="100000"/>
              <a:tabLst>
                <a:tab pos="631825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os procedimentos e conceitos aplicáveis à fiscalização de segurança operacional do E&amp;P.</a:t>
            </a:r>
          </a:p>
        </p:txBody>
      </p:sp>
      <p:sp>
        <p:nvSpPr>
          <p:cNvPr id="47" name="Retângulo de cantos arredondados 16">
            <a:extLst>
              <a:ext uri="{FF2B5EF4-FFF2-40B4-BE49-F238E27FC236}">
                <a16:creationId xmlns:a16="http://schemas.microsoft.com/office/drawing/2014/main" id="{C9FFBFBB-9B63-4403-9735-76A86E4D1D66}"/>
              </a:ext>
            </a:extLst>
          </p:cNvPr>
          <p:cNvSpPr/>
          <p:nvPr/>
        </p:nvSpPr>
        <p:spPr bwMode="auto">
          <a:xfrm>
            <a:off x="560370" y="1605912"/>
            <a:ext cx="4068000" cy="10849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pt-BR" sz="1500" b="1" i="1" dirty="0">
              <a:latin typeface="Calibri" pitchFamily="34" charset="0"/>
              <a:cs typeface="Arial" charset="0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9E6ACE3-8C6F-4A78-88AA-9DE5C6511E5B}"/>
              </a:ext>
            </a:extLst>
          </p:cNvPr>
          <p:cNvSpPr/>
          <p:nvPr/>
        </p:nvSpPr>
        <p:spPr>
          <a:xfrm>
            <a:off x="5112854" y="4610191"/>
            <a:ext cx="41044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41/2015</a:t>
            </a: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FF"/>
              </a:solidFill>
              <a:latin typeface="Calibri" pitchFamily="34" charset="0"/>
            </a:endParaRPr>
          </a:p>
          <a:p>
            <a:pPr indent="1588">
              <a:buSzPct val="100000"/>
              <a:tabLst>
                <a:tab pos="631825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os Sistema de Gestão de Sistemas Submarinos (SGSS).</a:t>
            </a:r>
          </a:p>
        </p:txBody>
      </p:sp>
      <p:sp>
        <p:nvSpPr>
          <p:cNvPr id="49" name="Retângulo de cantos arredondados 18">
            <a:extLst>
              <a:ext uri="{FF2B5EF4-FFF2-40B4-BE49-F238E27FC236}">
                <a16:creationId xmlns:a16="http://schemas.microsoft.com/office/drawing/2014/main" id="{50E09A96-F102-478D-95E2-6146A8DF8019}"/>
              </a:ext>
            </a:extLst>
          </p:cNvPr>
          <p:cNvSpPr/>
          <p:nvPr/>
        </p:nvSpPr>
        <p:spPr bwMode="auto">
          <a:xfrm>
            <a:off x="5148471" y="5603856"/>
            <a:ext cx="3996831" cy="799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pt-BR" sz="1500" b="1" i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76D60862-3DFE-42CE-B4E0-EB9249FA9F94}"/>
              </a:ext>
            </a:extLst>
          </p:cNvPr>
          <p:cNvSpPr/>
          <p:nvPr/>
        </p:nvSpPr>
        <p:spPr>
          <a:xfrm>
            <a:off x="5112854" y="5563120"/>
            <a:ext cx="410445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46/2016</a:t>
            </a: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FF"/>
              </a:solidFill>
              <a:latin typeface="Calibri" pitchFamily="34" charset="0"/>
            </a:endParaRPr>
          </a:p>
          <a:p>
            <a:pPr indent="1588">
              <a:buSzPct val="100000"/>
              <a:tabLst>
                <a:tab pos="631825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os Sistema de Gestão de Integridade de Poços (SGIP).</a:t>
            </a:r>
          </a:p>
        </p:txBody>
      </p:sp>
      <p:sp>
        <p:nvSpPr>
          <p:cNvPr id="51" name="Retângulo de cantos arredondados 25">
            <a:extLst>
              <a:ext uri="{FF2B5EF4-FFF2-40B4-BE49-F238E27FC236}">
                <a16:creationId xmlns:a16="http://schemas.microsoft.com/office/drawing/2014/main" id="{70C5FA5D-0E89-4E24-BB53-3728EAB378D9}"/>
              </a:ext>
            </a:extLst>
          </p:cNvPr>
          <p:cNvSpPr/>
          <p:nvPr/>
        </p:nvSpPr>
        <p:spPr bwMode="auto">
          <a:xfrm>
            <a:off x="548790" y="2864090"/>
            <a:ext cx="4068000" cy="10801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52" name="Text Box 1">
            <a:extLst>
              <a:ext uri="{FF2B5EF4-FFF2-40B4-BE49-F238E27FC236}">
                <a16:creationId xmlns:a16="http://schemas.microsoft.com/office/drawing/2014/main" id="{6ED1E5B4-02A6-498D-A8C7-4D7C2034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70" y="2837959"/>
            <a:ext cx="4068000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817/2021</a:t>
            </a: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indent="1588">
              <a:buSzPct val="100000"/>
              <a:tabLst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os requisitos mínimos para o abandono e </a:t>
            </a:r>
            <a:r>
              <a:rPr lang="pt-BR" sz="1500" b="1" i="1" dirty="0" err="1">
                <a:latin typeface="Calibri" pitchFamily="34" charset="0"/>
                <a:cs typeface="Arial" charset="0"/>
              </a:rPr>
              <a:t>descomissionamento</a:t>
            </a:r>
            <a:r>
              <a:rPr lang="pt-BR" sz="1500" b="1" i="1" dirty="0">
                <a:latin typeface="Calibri" pitchFamily="34" charset="0"/>
                <a:cs typeface="Arial" charset="0"/>
              </a:rPr>
              <a:t> de instalações e devolução de áreas.</a:t>
            </a:r>
            <a:endParaRPr lang="pt-BR" sz="1500" dirty="0">
              <a:latin typeface="Calibri" pitchFamily="34" charset="0"/>
            </a:endParaRPr>
          </a:p>
        </p:txBody>
      </p:sp>
      <p:sp>
        <p:nvSpPr>
          <p:cNvPr id="53" name="Retângulo de cantos arredondados 29">
            <a:extLst>
              <a:ext uri="{FF2B5EF4-FFF2-40B4-BE49-F238E27FC236}">
                <a16:creationId xmlns:a16="http://schemas.microsoft.com/office/drawing/2014/main" id="{FBB5432D-F3B0-4CE1-A05E-3ABDBED2765B}"/>
              </a:ext>
            </a:extLst>
          </p:cNvPr>
          <p:cNvSpPr/>
          <p:nvPr/>
        </p:nvSpPr>
        <p:spPr bwMode="auto">
          <a:xfrm>
            <a:off x="5149310" y="2603345"/>
            <a:ext cx="3995992" cy="826541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54" name="Text Box 1">
            <a:extLst>
              <a:ext uri="{FF2B5EF4-FFF2-40B4-BE49-F238E27FC236}">
                <a16:creationId xmlns:a16="http://schemas.microsoft.com/office/drawing/2014/main" id="{B0B655BC-C84D-423A-8D6E-D31585B07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310" y="2575208"/>
            <a:ext cx="3995992" cy="830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06/2011</a:t>
            </a:r>
          </a:p>
          <a:p>
            <a:pPr indent="1588">
              <a:buSzPct val="100000"/>
              <a:tabLst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 regulamento técnico de dutos terrestres.</a:t>
            </a:r>
          </a:p>
        </p:txBody>
      </p:sp>
      <p:sp>
        <p:nvSpPr>
          <p:cNvPr id="71" name="Text Box 1">
            <a:extLst>
              <a:ext uri="{FF2B5EF4-FFF2-40B4-BE49-F238E27FC236}">
                <a16:creationId xmlns:a16="http://schemas.microsoft.com/office/drawing/2014/main" id="{4565EB7B-B8CD-4C66-9796-6DCA5EE3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44" y="1598350"/>
            <a:ext cx="4068000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762000" indent="-760413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GB" b="1" dirty="0" err="1">
                <a:solidFill>
                  <a:srgbClr val="0070C0"/>
                </a:solidFill>
                <a:latin typeface="Calibri" pitchFamily="34" charset="0"/>
              </a:rPr>
              <a:t>Resolução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</a:rPr>
              <a:t> ANP nº 21/2014</a:t>
            </a: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marL="762000" indent="-760413">
              <a:buSzPct val="100000"/>
              <a:buAutoNum type="arabicParenR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en-GB" sz="100" b="1" dirty="0">
              <a:solidFill>
                <a:srgbClr val="0000CC"/>
              </a:solidFill>
              <a:latin typeface="Calibri" pitchFamily="34" charset="0"/>
            </a:endParaRPr>
          </a:p>
          <a:p>
            <a:pPr indent="1588">
              <a:buSzPct val="100000"/>
              <a:tabLst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pt-BR" sz="1500" b="1" i="1" dirty="0">
                <a:latin typeface="Calibri" pitchFamily="34" charset="0"/>
                <a:cs typeface="Arial" charset="0"/>
              </a:rPr>
              <a:t>Define os requisitos mínimos para a execução de faturamento hidráulico em reservatório não convencional.</a:t>
            </a:r>
            <a:endParaRPr lang="pt-BR" sz="1500" dirty="0">
              <a:latin typeface="Calibri" pitchFamily="34" charset="0"/>
            </a:endParaRPr>
          </a:p>
        </p:txBody>
      </p:sp>
      <p:sp>
        <p:nvSpPr>
          <p:cNvPr id="77" name="Retângulo de cantos arredondados 16">
            <a:extLst>
              <a:ext uri="{FF2B5EF4-FFF2-40B4-BE49-F238E27FC236}">
                <a16:creationId xmlns:a16="http://schemas.microsoft.com/office/drawing/2014/main" id="{2DE619E8-EC9C-4969-B1B3-DFDAF35785F3}"/>
              </a:ext>
            </a:extLst>
          </p:cNvPr>
          <p:cNvSpPr/>
          <p:nvPr/>
        </p:nvSpPr>
        <p:spPr bwMode="auto">
          <a:xfrm>
            <a:off x="5149310" y="4585207"/>
            <a:ext cx="3995992" cy="93610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762000" indent="-760413" algn="ctr">
              <a:buSzPct val="100000"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endParaRPr lang="pt-BR" sz="1500" b="1" i="1" dirty="0">
              <a:latin typeface="Calibri" pitchFamily="34" charset="0"/>
              <a:cs typeface="Arial" charset="0"/>
            </a:endParaRPr>
          </a:p>
        </p:txBody>
      </p:sp>
      <p:grpSp>
        <p:nvGrpSpPr>
          <p:cNvPr id="78" name="Group 131">
            <a:extLst>
              <a:ext uri="{FF2B5EF4-FFF2-40B4-BE49-F238E27FC236}">
                <a16:creationId xmlns:a16="http://schemas.microsoft.com/office/drawing/2014/main" id="{76CA62DC-48A4-4E31-BF04-2A22B3475B1A}"/>
              </a:ext>
            </a:extLst>
          </p:cNvPr>
          <p:cNvGrpSpPr/>
          <p:nvPr/>
        </p:nvGrpSpPr>
        <p:grpSpPr>
          <a:xfrm>
            <a:off x="5091634" y="1447379"/>
            <a:ext cx="4096876" cy="1077218"/>
            <a:chOff x="378841" y="2066363"/>
            <a:chExt cx="3735302" cy="1077218"/>
          </a:xfrm>
        </p:grpSpPr>
        <p:sp>
          <p:nvSpPr>
            <p:cNvPr id="79" name="Rectangle 48">
              <a:extLst>
                <a:ext uri="{FF2B5EF4-FFF2-40B4-BE49-F238E27FC236}">
                  <a16:creationId xmlns:a16="http://schemas.microsoft.com/office/drawing/2014/main" id="{448E6004-888A-447C-8BCE-326DACCDA63E}"/>
                </a:ext>
              </a:extLst>
            </p:cNvPr>
            <p:cNvSpPr/>
            <p:nvPr/>
          </p:nvSpPr>
          <p:spPr>
            <a:xfrm>
              <a:off x="517793" y="2120413"/>
              <a:ext cx="3478751" cy="9691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0" name="TextBox 7">
              <a:extLst>
                <a:ext uri="{FF2B5EF4-FFF2-40B4-BE49-F238E27FC236}">
                  <a16:creationId xmlns:a16="http://schemas.microsoft.com/office/drawing/2014/main" id="{F143AED0-51AC-4866-B81D-3664C9DAD881}"/>
                </a:ext>
              </a:extLst>
            </p:cNvPr>
            <p:cNvSpPr txBox="1"/>
            <p:nvPr/>
          </p:nvSpPr>
          <p:spPr>
            <a:xfrm>
              <a:off x="378841" y="2066363"/>
              <a:ext cx="3735302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Foco</a:t>
              </a:r>
              <a:r>
                <a:rPr kumimoji="0" lang="en-US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</a:t>
              </a:r>
              <a:r>
                <a:rPr kumimoji="0" lang="en-US" sz="320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em</a:t>
              </a:r>
              <a:r>
                <a:rPr kumimoji="0" lang="en-US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 performance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-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e </a:t>
              </a:r>
              <a:r>
                <a:rPr kumimoji="0" lang="en-US" sz="3200" i="0" u="none" strike="noStrike" kern="1200" cap="none" spc="-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Risco</a:t>
              </a:r>
              <a:endParaRPr kumimoji="0" lang="en-US" sz="3200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0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e">
  <a:themeElements>
    <a:clrScheme name="Limpo ANP">
      <a:dk1>
        <a:srgbClr val="404040"/>
      </a:dk1>
      <a:lt1>
        <a:srgbClr val="FFFFFF"/>
      </a:lt1>
      <a:dk2>
        <a:srgbClr val="404040"/>
      </a:dk2>
      <a:lt2>
        <a:srgbClr val="40404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3"/>
        </a:solidFill>
        <a:ln w="0">
          <a:noFill/>
          <a:prstDash val="solid"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>
            <a:solidFill>
              <a:prstClr val="black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3A281C05243B48812CA7DE8887D6A3" ma:contentTypeVersion="15" ma:contentTypeDescription="Crie um novo documento." ma:contentTypeScope="" ma:versionID="fd4c665585392019c188aec5179ba15a">
  <xsd:schema xmlns:xsd="http://www.w3.org/2001/XMLSchema" xmlns:xs="http://www.w3.org/2001/XMLSchema" xmlns:p="http://schemas.microsoft.com/office/2006/metadata/properties" xmlns:ns2="811f1ca8-ff21-4595-b5e7-20dd7c599179" xmlns:ns3="9ccfd685-1134-4a70-bfb2-841801591e7d" targetNamespace="http://schemas.microsoft.com/office/2006/metadata/properties" ma:root="true" ma:fieldsID="be532993e4a967d5180c2c4f691368e4" ns2:_="" ns3:_="">
    <xsd:import namespace="811f1ca8-ff21-4595-b5e7-20dd7c599179"/>
    <xsd:import namespace="9ccfd685-1134-4a70-bfb2-841801591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f1ca8-ff21-4595-b5e7-20dd7c599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5ff79a-73c5-41bb-9549-77db09702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fd685-1134-4a70-bfb2-841801591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Coluna Global de Taxonomia" ma:hidden="true" ma:list="{74baff81-ec26-421e-a322-6d5c87935b54}" ma:internalName="TaxCatchAll" ma:showField="CatchAllData" ma:web="9ccfd685-1134-4a70-bfb2-841801591e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fd685-1134-4a70-bfb2-841801591e7d" xsi:nil="true"/>
    <lcf76f155ced4ddcb4097134ff3c332f xmlns="811f1ca8-ff21-4595-b5e7-20dd7c5991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40399C-589E-4CF3-B315-69440803F1DD}"/>
</file>

<file path=customXml/itemProps2.xml><?xml version="1.0" encoding="utf-8"?>
<ds:datastoreItem xmlns:ds="http://schemas.openxmlformats.org/officeDocument/2006/customXml" ds:itemID="{20CD269D-D8F2-4478-9713-E0C8782C804D}"/>
</file>

<file path=customXml/itemProps3.xml><?xml version="1.0" encoding="utf-8"?>
<ds:datastoreItem xmlns:ds="http://schemas.openxmlformats.org/officeDocument/2006/customXml" ds:itemID="{585281FF-399C-48EF-BAA6-9A0E91887C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38756</TotalTime>
  <Words>955</Words>
  <Application>Microsoft Office PowerPoint</Application>
  <PresentationFormat>Widescreen</PresentationFormat>
  <Paragraphs>252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Segoe UI Black</vt:lpstr>
      <vt:lpstr>Segoe UI Light</vt:lpstr>
      <vt:lpstr>Segoe UI Semibold</vt:lpstr>
      <vt:lpstr>Segoe UI Semilight</vt:lpstr>
      <vt:lpstr>Times New Roman</vt:lpstr>
      <vt:lpstr>Trebuchet MS</vt:lpstr>
      <vt:lpstr>Wingdings</vt:lpstr>
      <vt:lpstr>Base</vt:lpstr>
      <vt:lpstr>7_Office Theme</vt:lpstr>
      <vt:lpstr>1_Tema do Office</vt:lpstr>
      <vt:lpstr>2_Tema do Office</vt:lpstr>
      <vt:lpstr>Audiência Pública IAC 21/STJ  Possibilidade, impossibilidade e/ou condições de exploração de gás e óleo de fontes não convencionais mediante fraturamento hidráulico</vt:lpstr>
      <vt:lpstr>Atuação da ANP na segurança operacional do E&amp;P e o faturamento hidráulico em reservatório não convencional</vt:lpstr>
      <vt:lpstr>Breve contexto </vt:lpstr>
      <vt:lpstr>Apresentação do PowerPoint</vt:lpstr>
      <vt:lpstr>Apresentação do PowerPoint</vt:lpstr>
      <vt:lpstr>A Regulamentação da Segurança Operacional do E&amp;P</vt:lpstr>
      <vt:lpstr>Apresentação do PowerPoint</vt:lpstr>
      <vt:lpstr>Apresentação do PowerPoint</vt:lpstr>
      <vt:lpstr>Apresentação do PowerPoint</vt:lpstr>
      <vt:lpstr>A Regulamentação do Fraturamento Hidráulico em Reservatório Não Convencional</vt:lpstr>
      <vt:lpstr>Resolução ANP nº 21/2014</vt:lpstr>
      <vt:lpstr>Apresentação do PowerPoint</vt:lpstr>
      <vt:lpstr>Apresentação do PowerPoint</vt:lpstr>
      <vt:lpstr>Apresentação do PowerPoint</vt:lpstr>
      <vt:lpstr>Resolução ANP nº 46/2016</vt:lpstr>
      <vt:lpstr>Apresentação do PowerPoint</vt:lpstr>
      <vt:lpstr>Considerações Finais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Show ANP Brazil Bidding Rounds 2017</dc:title>
  <dc:creator>JOAO CARLOS DE SOUZA MACHADO</dc:creator>
  <cp:lastModifiedBy>Ana Virginia Machado Iglesias</cp:lastModifiedBy>
  <cp:revision>1282</cp:revision>
  <cp:lastPrinted>2025-12-05T17:56:13Z</cp:lastPrinted>
  <dcterms:created xsi:type="dcterms:W3CDTF">2017-05-11T19:39:33Z</dcterms:created>
  <dcterms:modified xsi:type="dcterms:W3CDTF">2025-12-09T15:13:26Z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0x010100333A281C05243B48812CA7DE8887D6A3</vt:lpwstr>
  </property>
  <property fmtid="{D5CDD505-2E9C-101B-9397-08002B2CF9AE}" pid="3" name="MediaServiceImageTags">
    <vt:lpwstr/>
  </property>
</Properties>
</file>