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390" r:id="rId6"/>
    <p:sldId id="261" r:id="rId7"/>
    <p:sldId id="279" r:id="rId8"/>
    <p:sldId id="284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391" r:id="rId17"/>
    <p:sldId id="265" r:id="rId18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A3F74-D60A-473C-9A1A-CF38AF385421}" v="49" dt="2025-12-04T18:47:01.959"/>
    <p1510:client id="{15CDA945-CB2D-988B-8CB1-3078EB3AE7C8}" v="609" dt="2025-12-05T19:08:04.818"/>
    <p1510:client id="{29D60C5B-AC7B-120B-6C33-019A6D1C7180}" v="1112" dt="2025-12-05T13:00:39.137"/>
    <p1510:client id="{69031946-65EC-CB80-F1D9-3D91B3253BCA}" v="421" dt="2025-12-05T03:02:49.112"/>
    <p1510:client id="{A376B556-067A-5579-FF7B-A594287C8B68}" v="528" dt="2025-12-05T17:59:48.646"/>
    <p1510:client id="{C703319E-6392-D66E-740D-6F7D69BA070C}" v="43" dt="2025-12-04T15:22:29.919"/>
    <p1510:client id="{DC5B0DC9-0BD6-1A9C-A442-D5E85488C457}" v="80" dt="2025-12-05T19:27:40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megovbr-my.sharepoint.com/personal/daniel_pego_mme_gov_br/Documents/1%20-%20ON%20DEMAND/IAC%2021/Memorial_complemento%20g&#225;s%20emprego%20e%20renda/Hist&#243;rico%20Balan&#231;o%20Boleti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megovbr-my.sharepoint.com/personal/daniel_pego_mme_gov_br/Documents/1%20-%20ON%20DEMAND/IAC%2021/Memorial_complemento%20g&#225;s%20emprego%20e%20renda/Hist&#243;rico%20Balan&#231;o%20Boleti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Oferta de gás natural (MMm³/dia)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Oferta Nacional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'DADOS BRASIL '!$CO$3:$GE$3</c:f>
              <c:numCache>
                <c:formatCode>[$-416]mmm\-yy;@</c:formatCode>
                <c:ptCount val="9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  <c:pt idx="25">
                  <c:v>43709</c:v>
                </c:pt>
                <c:pt idx="26">
                  <c:v>43739</c:v>
                </c:pt>
                <c:pt idx="27">
                  <c:v>43770</c:v>
                </c:pt>
                <c:pt idx="28">
                  <c:v>43800</c:v>
                </c:pt>
                <c:pt idx="29">
                  <c:v>43831</c:v>
                </c:pt>
                <c:pt idx="30">
                  <c:v>43862</c:v>
                </c:pt>
                <c:pt idx="31">
                  <c:v>43891</c:v>
                </c:pt>
                <c:pt idx="32">
                  <c:v>43922</c:v>
                </c:pt>
                <c:pt idx="33">
                  <c:v>43952</c:v>
                </c:pt>
                <c:pt idx="34">
                  <c:v>43983</c:v>
                </c:pt>
                <c:pt idx="35">
                  <c:v>44013</c:v>
                </c:pt>
                <c:pt idx="36">
                  <c:v>44044</c:v>
                </c:pt>
                <c:pt idx="37">
                  <c:v>44075</c:v>
                </c:pt>
                <c:pt idx="38">
                  <c:v>44105</c:v>
                </c:pt>
                <c:pt idx="39">
                  <c:v>44136</c:v>
                </c:pt>
                <c:pt idx="40">
                  <c:v>44166</c:v>
                </c:pt>
                <c:pt idx="41">
                  <c:v>44197</c:v>
                </c:pt>
                <c:pt idx="42">
                  <c:v>44228</c:v>
                </c:pt>
                <c:pt idx="43">
                  <c:v>44256</c:v>
                </c:pt>
                <c:pt idx="44">
                  <c:v>44287</c:v>
                </c:pt>
                <c:pt idx="45">
                  <c:v>44317</c:v>
                </c:pt>
                <c:pt idx="46">
                  <c:v>44348</c:v>
                </c:pt>
                <c:pt idx="47">
                  <c:v>44378</c:v>
                </c:pt>
                <c:pt idx="48">
                  <c:v>44409</c:v>
                </c:pt>
                <c:pt idx="49">
                  <c:v>44440</c:v>
                </c:pt>
                <c:pt idx="50">
                  <c:v>44470</c:v>
                </c:pt>
                <c:pt idx="51">
                  <c:v>44501</c:v>
                </c:pt>
                <c:pt idx="52">
                  <c:v>44531</c:v>
                </c:pt>
                <c:pt idx="53">
                  <c:v>44562</c:v>
                </c:pt>
                <c:pt idx="54">
                  <c:v>44593</c:v>
                </c:pt>
                <c:pt idx="55">
                  <c:v>44621</c:v>
                </c:pt>
                <c:pt idx="56">
                  <c:v>44652</c:v>
                </c:pt>
                <c:pt idx="57">
                  <c:v>44682</c:v>
                </c:pt>
                <c:pt idx="58">
                  <c:v>44713</c:v>
                </c:pt>
                <c:pt idx="59">
                  <c:v>44743</c:v>
                </c:pt>
                <c:pt idx="60">
                  <c:v>44774</c:v>
                </c:pt>
                <c:pt idx="61">
                  <c:v>44805</c:v>
                </c:pt>
                <c:pt idx="62">
                  <c:v>44835</c:v>
                </c:pt>
                <c:pt idx="63">
                  <c:v>44867</c:v>
                </c:pt>
                <c:pt idx="64">
                  <c:v>44899</c:v>
                </c:pt>
                <c:pt idx="65">
                  <c:v>44931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45292</c:v>
                </c:pt>
                <c:pt idx="78">
                  <c:v>45323</c:v>
                </c:pt>
                <c:pt idx="79">
                  <c:v>45352</c:v>
                </c:pt>
                <c:pt idx="80">
                  <c:v>45383</c:v>
                </c:pt>
                <c:pt idx="81">
                  <c:v>45413</c:v>
                </c:pt>
                <c:pt idx="82">
                  <c:v>45444</c:v>
                </c:pt>
                <c:pt idx="83">
                  <c:v>45474</c:v>
                </c:pt>
                <c:pt idx="84">
                  <c:v>45505</c:v>
                </c:pt>
                <c:pt idx="85">
                  <c:v>45536</c:v>
                </c:pt>
                <c:pt idx="86">
                  <c:v>45566</c:v>
                </c:pt>
                <c:pt idx="87">
                  <c:v>45597</c:v>
                </c:pt>
                <c:pt idx="88">
                  <c:v>45627</c:v>
                </c:pt>
                <c:pt idx="89">
                  <c:v>45658</c:v>
                </c:pt>
                <c:pt idx="90">
                  <c:v>45689</c:v>
                </c:pt>
                <c:pt idx="91">
                  <c:v>45717</c:v>
                </c:pt>
                <c:pt idx="92">
                  <c:v>45748</c:v>
                </c:pt>
                <c:pt idx="93">
                  <c:v>45778</c:v>
                </c:pt>
                <c:pt idx="94">
                  <c:v>45809</c:v>
                </c:pt>
              </c:numCache>
            </c:numRef>
          </c:cat>
          <c:val>
            <c:numRef>
              <c:f>'DADOS BRASIL '!$CO$10:$GE$10</c:f>
              <c:numCache>
                <c:formatCode>0.00</c:formatCode>
                <c:ptCount val="95"/>
                <c:pt idx="0">
                  <c:v>62.442139730483838</c:v>
                </c:pt>
                <c:pt idx="1">
                  <c:v>61.936467218666671</c:v>
                </c:pt>
                <c:pt idx="2">
                  <c:v>65.26826413658064</c:v>
                </c:pt>
                <c:pt idx="3">
                  <c:v>65.096033648800017</c:v>
                </c:pt>
                <c:pt idx="4">
                  <c:v>65.143854114225789</c:v>
                </c:pt>
                <c:pt idx="5">
                  <c:v>60.77</c:v>
                </c:pt>
                <c:pt idx="6">
                  <c:v>55.46</c:v>
                </c:pt>
                <c:pt idx="7">
                  <c:v>52.12</c:v>
                </c:pt>
                <c:pt idx="8">
                  <c:v>54.34</c:v>
                </c:pt>
                <c:pt idx="9">
                  <c:v>53.36</c:v>
                </c:pt>
                <c:pt idx="10">
                  <c:v>58.26</c:v>
                </c:pt>
                <c:pt idx="11">
                  <c:v>57.83</c:v>
                </c:pt>
                <c:pt idx="12">
                  <c:v>47.83</c:v>
                </c:pt>
                <c:pt idx="13">
                  <c:v>52.08</c:v>
                </c:pt>
                <c:pt idx="14">
                  <c:v>60.71</c:v>
                </c:pt>
                <c:pt idx="15">
                  <c:v>55.04</c:v>
                </c:pt>
                <c:pt idx="16">
                  <c:v>53.26</c:v>
                </c:pt>
                <c:pt idx="17">
                  <c:v>55.966881081903239</c:v>
                </c:pt>
                <c:pt idx="18">
                  <c:v>52.45612737645321</c:v>
                </c:pt>
                <c:pt idx="19">
                  <c:v>52.815283379032252</c:v>
                </c:pt>
                <c:pt idx="20">
                  <c:v>50.930090016333338</c:v>
                </c:pt>
                <c:pt idx="21">
                  <c:v>53.541325371935471</c:v>
                </c:pt>
                <c:pt idx="22">
                  <c:v>50.160119559666661</c:v>
                </c:pt>
                <c:pt idx="23">
                  <c:v>56.846198324838689</c:v>
                </c:pt>
                <c:pt idx="24">
                  <c:v>60.598803159935521</c:v>
                </c:pt>
                <c:pt idx="25">
                  <c:v>61.929024246199987</c:v>
                </c:pt>
                <c:pt idx="26">
                  <c:v>61.448581229483892</c:v>
                </c:pt>
                <c:pt idx="27">
                  <c:v>61.191154148666662</c:v>
                </c:pt>
                <c:pt idx="28">
                  <c:v>60.467706278096763</c:v>
                </c:pt>
                <c:pt idx="29">
                  <c:v>62.52</c:v>
                </c:pt>
                <c:pt idx="30">
                  <c:v>56.2</c:v>
                </c:pt>
                <c:pt idx="31">
                  <c:v>43.11</c:v>
                </c:pt>
                <c:pt idx="32">
                  <c:v>45.59</c:v>
                </c:pt>
                <c:pt idx="33">
                  <c:v>44.03</c:v>
                </c:pt>
                <c:pt idx="34">
                  <c:v>51.4</c:v>
                </c:pt>
                <c:pt idx="35">
                  <c:v>50.11</c:v>
                </c:pt>
                <c:pt idx="36">
                  <c:v>51.24</c:v>
                </c:pt>
                <c:pt idx="37">
                  <c:v>48.21</c:v>
                </c:pt>
                <c:pt idx="38">
                  <c:v>50.5</c:v>
                </c:pt>
                <c:pt idx="39">
                  <c:v>50.14</c:v>
                </c:pt>
                <c:pt idx="40">
                  <c:v>53.11</c:v>
                </c:pt>
                <c:pt idx="41">
                  <c:v>57.238844890294196</c:v>
                </c:pt>
                <c:pt idx="42">
                  <c:v>49.9503854243493</c:v>
                </c:pt>
                <c:pt idx="43">
                  <c:v>45.63377213644354</c:v>
                </c:pt>
                <c:pt idx="44">
                  <c:v>48.994046399761459</c:v>
                </c:pt>
                <c:pt idx="45">
                  <c:v>53.660952617740563</c:v>
                </c:pt>
                <c:pt idx="46">
                  <c:v>54.923495429535961</c:v>
                </c:pt>
                <c:pt idx="47">
                  <c:v>52.143661196881375</c:v>
                </c:pt>
                <c:pt idx="48">
                  <c:v>51.80184847043099</c:v>
                </c:pt>
                <c:pt idx="49">
                  <c:v>44.456275891690098</c:v>
                </c:pt>
                <c:pt idx="50">
                  <c:v>52.334262847921316</c:v>
                </c:pt>
                <c:pt idx="51">
                  <c:v>57.042519491800924</c:v>
                </c:pt>
                <c:pt idx="52">
                  <c:v>49.731860540167808</c:v>
                </c:pt>
                <c:pt idx="53">
                  <c:v>46.123758114856159</c:v>
                </c:pt>
                <c:pt idx="54">
                  <c:v>45.631192980944661</c:v>
                </c:pt>
                <c:pt idx="55">
                  <c:v>46.786925222075482</c:v>
                </c:pt>
                <c:pt idx="56">
                  <c:v>47.603861429765303</c:v>
                </c:pt>
                <c:pt idx="57">
                  <c:v>42.317321035722237</c:v>
                </c:pt>
                <c:pt idx="58">
                  <c:v>49.319803000000014</c:v>
                </c:pt>
                <c:pt idx="59">
                  <c:v>46.643381854927114</c:v>
                </c:pt>
                <c:pt idx="60">
                  <c:v>48.7967439230355</c:v>
                </c:pt>
                <c:pt idx="61">
                  <c:v>51.85</c:v>
                </c:pt>
                <c:pt idx="62">
                  <c:v>50.69</c:v>
                </c:pt>
                <c:pt idx="63">
                  <c:v>46.32</c:v>
                </c:pt>
                <c:pt idx="64">
                  <c:v>48.64587503331223</c:v>
                </c:pt>
                <c:pt idx="65">
                  <c:v>46.85</c:v>
                </c:pt>
                <c:pt idx="66">
                  <c:v>44.8</c:v>
                </c:pt>
                <c:pt idx="67">
                  <c:v>43.68</c:v>
                </c:pt>
                <c:pt idx="68">
                  <c:v>46.05</c:v>
                </c:pt>
                <c:pt idx="69">
                  <c:v>46.79</c:v>
                </c:pt>
                <c:pt idx="70">
                  <c:v>50.82</c:v>
                </c:pt>
                <c:pt idx="71">
                  <c:v>49.99</c:v>
                </c:pt>
                <c:pt idx="72">
                  <c:v>48.4</c:v>
                </c:pt>
                <c:pt idx="73">
                  <c:v>50.38</c:v>
                </c:pt>
                <c:pt idx="74">
                  <c:v>45.36</c:v>
                </c:pt>
                <c:pt idx="75">
                  <c:v>52.15</c:v>
                </c:pt>
                <c:pt idx="76">
                  <c:v>47.57</c:v>
                </c:pt>
                <c:pt idx="77">
                  <c:v>47.82</c:v>
                </c:pt>
                <c:pt idx="78">
                  <c:v>47.100528112827554</c:v>
                </c:pt>
                <c:pt idx="79">
                  <c:v>35.164312893570667</c:v>
                </c:pt>
                <c:pt idx="80">
                  <c:v>40.766512787133003</c:v>
                </c:pt>
                <c:pt idx="81">
                  <c:v>42.332366589903245</c:v>
                </c:pt>
                <c:pt idx="82">
                  <c:v>43.028342604733368</c:v>
                </c:pt>
                <c:pt idx="83">
                  <c:v>46.191916801945489</c:v>
                </c:pt>
                <c:pt idx="84">
                  <c:v>50.923884265347397</c:v>
                </c:pt>
                <c:pt idx="85">
                  <c:v>53.559168247013211</c:v>
                </c:pt>
                <c:pt idx="86">
                  <c:v>52.843764133193545</c:v>
                </c:pt>
                <c:pt idx="87">
                  <c:v>47.724766502800037</c:v>
                </c:pt>
                <c:pt idx="88">
                  <c:v>48.197905793225814</c:v>
                </c:pt>
                <c:pt idx="89">
                  <c:v>48.303737309258011</c:v>
                </c:pt>
                <c:pt idx="90">
                  <c:v>45.198294052642851</c:v>
                </c:pt>
                <c:pt idx="91">
                  <c:v>43.215161638661364</c:v>
                </c:pt>
                <c:pt idx="92">
                  <c:v>51.530296219484136</c:v>
                </c:pt>
                <c:pt idx="93">
                  <c:v>51.55149422429642</c:v>
                </c:pt>
                <c:pt idx="94">
                  <c:v>58.148484534801391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7-47C3-90FA-02C7620B7E21}"/>
            </c:ext>
          </c:extLst>
        </c:ser>
        <c:ser>
          <c:idx val="1"/>
          <c:order val="1"/>
          <c:tx>
            <c:v>Oferta Importada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'DADOS BRASIL '!$CO$15:$GE$15</c:f>
              <c:numCache>
                <c:formatCode>0.00</c:formatCode>
                <c:ptCount val="95"/>
                <c:pt idx="0">
                  <c:v>38.17234332258063</c:v>
                </c:pt>
                <c:pt idx="1">
                  <c:v>37.391543433333368</c:v>
                </c:pt>
                <c:pt idx="2">
                  <c:v>37.257648064516118</c:v>
                </c:pt>
                <c:pt idx="3">
                  <c:v>35.19794939999997</c:v>
                </c:pt>
                <c:pt idx="4">
                  <c:v>27.04107654838705</c:v>
                </c:pt>
                <c:pt idx="5">
                  <c:v>21.732006096774192</c:v>
                </c:pt>
                <c:pt idx="6">
                  <c:v>24.918864035714286</c:v>
                </c:pt>
                <c:pt idx="7">
                  <c:v>27.488835225806451</c:v>
                </c:pt>
                <c:pt idx="8">
                  <c:v>22.325073866666699</c:v>
                </c:pt>
                <c:pt idx="9">
                  <c:v>26.1165475483871</c:v>
                </c:pt>
                <c:pt idx="10">
                  <c:v>34.282274166666639</c:v>
                </c:pt>
                <c:pt idx="11">
                  <c:v>37.023538161290361</c:v>
                </c:pt>
                <c:pt idx="12">
                  <c:v>44.598637548387075</c:v>
                </c:pt>
                <c:pt idx="13">
                  <c:v>47.642127299999999</c:v>
                </c:pt>
                <c:pt idx="14">
                  <c:v>29.858817741935482</c:v>
                </c:pt>
                <c:pt idx="15">
                  <c:v>18.142363200000002</c:v>
                </c:pt>
                <c:pt idx="16">
                  <c:v>14.075141903225823</c:v>
                </c:pt>
                <c:pt idx="17">
                  <c:v>17.64295741935484</c:v>
                </c:pt>
                <c:pt idx="18">
                  <c:v>35.997676821428541</c:v>
                </c:pt>
                <c:pt idx="19">
                  <c:v>23.749705064516128</c:v>
                </c:pt>
                <c:pt idx="20">
                  <c:v>22.2582560666667</c:v>
                </c:pt>
                <c:pt idx="21">
                  <c:v>18.313719516129026</c:v>
                </c:pt>
                <c:pt idx="22">
                  <c:v>22.017490499999965</c:v>
                </c:pt>
                <c:pt idx="23">
                  <c:v>25.801050806451613</c:v>
                </c:pt>
                <c:pt idx="24">
                  <c:v>30.385769225806452</c:v>
                </c:pt>
                <c:pt idx="25">
                  <c:v>29.921696699999998</c:v>
                </c:pt>
                <c:pt idx="26">
                  <c:v>35.3461</c:v>
                </c:pt>
                <c:pt idx="27">
                  <c:v>36.698</c:v>
                </c:pt>
                <c:pt idx="28">
                  <c:v>25.279799999999998</c:v>
                </c:pt>
                <c:pt idx="29">
                  <c:v>32.011447059935485</c:v>
                </c:pt>
                <c:pt idx="30">
                  <c:v>25.044119942938252</c:v>
                </c:pt>
                <c:pt idx="31">
                  <c:v>27.675101926799009</c:v>
                </c:pt>
                <c:pt idx="32">
                  <c:v>11.781960033333334</c:v>
                </c:pt>
                <c:pt idx="33">
                  <c:v>13.302418649605492</c:v>
                </c:pt>
                <c:pt idx="34">
                  <c:v>14.842306710455169</c:v>
                </c:pt>
                <c:pt idx="35">
                  <c:v>16.717676178244094</c:v>
                </c:pt>
                <c:pt idx="36">
                  <c:v>18.647898601456568</c:v>
                </c:pt>
                <c:pt idx="37">
                  <c:v>20.487712486544762</c:v>
                </c:pt>
                <c:pt idx="38">
                  <c:v>39.520354010616821</c:v>
                </c:pt>
                <c:pt idx="39">
                  <c:v>50.47704300344089</c:v>
                </c:pt>
                <c:pt idx="40">
                  <c:v>44.573649117701493</c:v>
                </c:pt>
                <c:pt idx="41">
                  <c:v>41.13214</c:v>
                </c:pt>
                <c:pt idx="42">
                  <c:v>35.960610000000003</c:v>
                </c:pt>
                <c:pt idx="43">
                  <c:v>40.561669672258034</c:v>
                </c:pt>
                <c:pt idx="44">
                  <c:v>34.612548127038693</c:v>
                </c:pt>
                <c:pt idx="45">
                  <c:v>33.485473769662093</c:v>
                </c:pt>
                <c:pt idx="46">
                  <c:v>46.966116714058984</c:v>
                </c:pt>
                <c:pt idx="47">
                  <c:v>54.500488707169339</c:v>
                </c:pt>
                <c:pt idx="48">
                  <c:v>51.809900771971954</c:v>
                </c:pt>
                <c:pt idx="49">
                  <c:v>59.62533278169731</c:v>
                </c:pt>
                <c:pt idx="50">
                  <c:v>58.223021255977358</c:v>
                </c:pt>
                <c:pt idx="51">
                  <c:v>50.912629383475334</c:v>
                </c:pt>
                <c:pt idx="52">
                  <c:v>46.388528409791668</c:v>
                </c:pt>
                <c:pt idx="53">
                  <c:v>42.121331535184993</c:v>
                </c:pt>
                <c:pt idx="54">
                  <c:v>35.931425994847103</c:v>
                </c:pt>
                <c:pt idx="55">
                  <c:v>26.206534927637563</c:v>
                </c:pt>
                <c:pt idx="56">
                  <c:v>19.024480466</c:v>
                </c:pt>
                <c:pt idx="57">
                  <c:v>23.171833451612905</c:v>
                </c:pt>
                <c:pt idx="58">
                  <c:v>23.529600530000003</c:v>
                </c:pt>
                <c:pt idx="59">
                  <c:v>20.497056322580644</c:v>
                </c:pt>
                <c:pt idx="60">
                  <c:v>21.125153662441583</c:v>
                </c:pt>
                <c:pt idx="61">
                  <c:v>17.309999999999999</c:v>
                </c:pt>
                <c:pt idx="62">
                  <c:v>19</c:v>
                </c:pt>
                <c:pt idx="63">
                  <c:v>21.13</c:v>
                </c:pt>
                <c:pt idx="64">
                  <c:v>19.406051689516111</c:v>
                </c:pt>
                <c:pt idx="65">
                  <c:v>18.256200606451614</c:v>
                </c:pt>
                <c:pt idx="66">
                  <c:v>18.265442628571432</c:v>
                </c:pt>
                <c:pt idx="67">
                  <c:v>19.428068216129034</c:v>
                </c:pt>
                <c:pt idx="68">
                  <c:v>17.857246565034863</c:v>
                </c:pt>
                <c:pt idx="69">
                  <c:v>14.265497989972703</c:v>
                </c:pt>
                <c:pt idx="70">
                  <c:v>17.607870341460917</c:v>
                </c:pt>
                <c:pt idx="71">
                  <c:v>13.485963158064516</c:v>
                </c:pt>
                <c:pt idx="72">
                  <c:v>14.137361770967743</c:v>
                </c:pt>
                <c:pt idx="73">
                  <c:v>12.18</c:v>
                </c:pt>
                <c:pt idx="74">
                  <c:v>18.14</c:v>
                </c:pt>
                <c:pt idx="75">
                  <c:v>18.39</c:v>
                </c:pt>
                <c:pt idx="76">
                  <c:v>21.5</c:v>
                </c:pt>
                <c:pt idx="77">
                  <c:v>18.420000000000002</c:v>
                </c:pt>
                <c:pt idx="78">
                  <c:v>13.329267590000001</c:v>
                </c:pt>
                <c:pt idx="79">
                  <c:v>23.264975421406476</c:v>
                </c:pt>
                <c:pt idx="80">
                  <c:v>18.707638832333334</c:v>
                </c:pt>
                <c:pt idx="81">
                  <c:v>15.363911345927644</c:v>
                </c:pt>
                <c:pt idx="82">
                  <c:v>15.78</c:v>
                </c:pt>
                <c:pt idx="83">
                  <c:v>21.875190075016587</c:v>
                </c:pt>
                <c:pt idx="84">
                  <c:v>22.235966054149909</c:v>
                </c:pt>
                <c:pt idx="85">
                  <c:v>31.644717232136387</c:v>
                </c:pt>
                <c:pt idx="86">
                  <c:v>33.855667690060713</c:v>
                </c:pt>
                <c:pt idx="87">
                  <c:v>29.179269336461751</c:v>
                </c:pt>
                <c:pt idx="88">
                  <c:v>21.119677564062506</c:v>
                </c:pt>
                <c:pt idx="89">
                  <c:v>17.86</c:v>
                </c:pt>
                <c:pt idx="90">
                  <c:v>17.878675032857181</c:v>
                </c:pt>
                <c:pt idx="91">
                  <c:v>19.311056284248757</c:v>
                </c:pt>
                <c:pt idx="92">
                  <c:v>15.516373599385055</c:v>
                </c:pt>
                <c:pt idx="93">
                  <c:v>16.760390038956267</c:v>
                </c:pt>
                <c:pt idx="94">
                  <c:v>14.853724141329597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7-47C3-90FA-02C7620B7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612831"/>
        <c:axId val="1540616191"/>
      </c:lineChart>
      <c:dateAx>
        <c:axId val="1540612831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0616191"/>
        <c:crosses val="autoZero"/>
        <c:auto val="1"/>
        <c:lblOffset val="100"/>
        <c:baseTimeUnit val="days"/>
        <c:majorUnit val="3"/>
        <c:majorTimeUnit val="months"/>
      </c:dateAx>
      <c:valAx>
        <c:axId val="154061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0612831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Reservas Mundias de Gás de Folhelho (trilhões de m³)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Planilha5!$B$2:$B$11</c:f>
              <c:strCache>
                <c:ptCount val="10"/>
                <c:pt idx="0">
                  <c:v>Brasil</c:v>
                </c:pt>
                <c:pt idx="1">
                  <c:v>Rússia</c:v>
                </c:pt>
                <c:pt idx="2">
                  <c:v>África do Sul</c:v>
                </c:pt>
                <c:pt idx="3">
                  <c:v>Austrália</c:v>
                </c:pt>
                <c:pt idx="4">
                  <c:v>México</c:v>
                </c:pt>
                <c:pt idx="5">
                  <c:v>Canadá</c:v>
                </c:pt>
                <c:pt idx="6">
                  <c:v>USA</c:v>
                </c:pt>
                <c:pt idx="7">
                  <c:v>Argélia</c:v>
                </c:pt>
                <c:pt idx="8">
                  <c:v>Argentina</c:v>
                </c:pt>
                <c:pt idx="9">
                  <c:v>China</c:v>
                </c:pt>
              </c:strCache>
            </c:strRef>
          </c:cat>
          <c:val>
            <c:numRef>
              <c:f>Planilha5!$C$2:$C$11</c:f>
              <c:numCache>
                <c:formatCode>0.0</c:formatCode>
                <c:ptCount val="10"/>
                <c:pt idx="0">
                  <c:v>6.9375619425173447</c:v>
                </c:pt>
                <c:pt idx="1">
                  <c:v>8.0702251168058901</c:v>
                </c:pt>
                <c:pt idx="2">
                  <c:v>11.043465949313324</c:v>
                </c:pt>
                <c:pt idx="3">
                  <c:v>12.374345179102365</c:v>
                </c:pt>
                <c:pt idx="4">
                  <c:v>15.43253574968144</c:v>
                </c:pt>
                <c:pt idx="5">
                  <c:v>16.225399971683423</c:v>
                </c:pt>
                <c:pt idx="6">
                  <c:v>18.830525272547078</c:v>
                </c:pt>
                <c:pt idx="7">
                  <c:v>20.01982160555005</c:v>
                </c:pt>
                <c:pt idx="8">
                  <c:v>22.709896644485347</c:v>
                </c:pt>
                <c:pt idx="9">
                  <c:v>31.572985983293218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F-4EDA-8903-A926FD0F7F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62824672"/>
        <c:axId val="862823232"/>
      </c:barChart>
      <c:catAx>
        <c:axId val="86282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823232"/>
        <c:crosses val="autoZero"/>
        <c:auto val="1"/>
        <c:lblAlgn val="ctr"/>
        <c:lblOffset val="100"/>
        <c:noMultiLvlLbl val="0"/>
      </c:catAx>
      <c:valAx>
        <c:axId val="86282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82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solidFill>
        <a:schemeClr val="tx1"/>
      </a:solidFill>
      <a:prstDash val="solid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7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87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51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62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30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31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1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4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2FA0-BAE5-48AD-A347-7485168E0376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5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22" y="812261"/>
            <a:ext cx="2231178" cy="67115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42177" y="3818783"/>
            <a:ext cx="992072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/>
              </a:rPr>
              <a:t>Secretaria Nacional de Petróleo, Gás Natural e Biocombustíveis</a:t>
            </a: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/>
              </a:rPr>
              <a:t>Departamento de Política de Exploração e Produção de Petróleo e Gás Natural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2871" y="2324474"/>
            <a:ext cx="1135624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76000"/>
                    <a:lumOff val="24000"/>
                  </a:schemeClr>
                </a:solidFill>
                <a:latin typeface="Arial Black"/>
                <a:ea typeface="Calibri"/>
                <a:cs typeface="Arial"/>
              </a:rPr>
              <a:t>Exploração de Recursos Não Convencionais no Brasil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96" y="4694008"/>
            <a:ext cx="2811940" cy="7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5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66C19-5D18-87E7-6E1B-2F00CD850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E12BD41-4005-821E-D019-2B61979E8977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1F4E15-6E66-4CB8-99F6-627042A32D67}"/>
              </a:ext>
            </a:extLst>
          </p:cNvPr>
          <p:cNvSpPr txBox="1"/>
          <p:nvPr/>
        </p:nvSpPr>
        <p:spPr>
          <a:xfrm>
            <a:off x="-108214" y="136999"/>
            <a:ext cx="1219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Importância da Exploração </a:t>
            </a:r>
            <a:r>
              <a:rPr lang="pt-BR" sz="28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dos Recursos Não Convencionais</a:t>
            </a:r>
            <a:endParaRPr lang="pt-BR" sz="2800" b="1">
              <a:solidFill>
                <a:srgbClr val="9A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839AE1-031E-E0B4-B567-F4576224AC29}"/>
              </a:ext>
            </a:extLst>
          </p:cNvPr>
          <p:cNvSpPr txBox="1"/>
          <p:nvPr/>
        </p:nvSpPr>
        <p:spPr>
          <a:xfrm>
            <a:off x="55872" y="696758"/>
            <a:ext cx="1186343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latin typeface="Calibri"/>
                <a:ea typeface="Calibri"/>
                <a:cs typeface="Arial"/>
              </a:rPr>
              <a:t>Segurança Energética</a:t>
            </a:r>
          </a:p>
          <a:p>
            <a:endParaRPr lang="pt-BR" sz="1200" dirty="0">
              <a:latin typeface="Calibri"/>
              <a:ea typeface="Calibri"/>
              <a:cs typeface="Arial"/>
            </a:endParaRPr>
          </a:p>
          <a:p>
            <a:pPr>
              <a:buFont typeface="Arial" panose="020B0604020202020204" pitchFamily="34" charset="0"/>
            </a:pPr>
            <a:r>
              <a:rPr lang="pt-BR" dirty="0">
                <a:latin typeface="Calibri"/>
                <a:ea typeface="Calibri"/>
                <a:cs typeface="Arial"/>
              </a:rPr>
              <a:t>Potencial de gás de folhelho: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48588A-C4DF-23ED-4DA5-556CE26EA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3" y="1581840"/>
            <a:ext cx="5655507" cy="4070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F3A3CCD-5845-1D93-9D9F-553AFAED6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41717"/>
              </p:ext>
            </p:extLst>
          </p:nvPr>
        </p:nvGraphicFramePr>
        <p:xfrm>
          <a:off x="5908815" y="1580768"/>
          <a:ext cx="3205686" cy="40705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56251">
                  <a:extLst>
                    <a:ext uri="{9D8B030D-6E8A-4147-A177-3AD203B41FA5}">
                      <a16:colId xmlns:a16="http://schemas.microsoft.com/office/drawing/2014/main" val="2431870724"/>
                    </a:ext>
                  </a:extLst>
                </a:gridCol>
                <a:gridCol w="1849435">
                  <a:extLst>
                    <a:ext uri="{9D8B030D-6E8A-4147-A177-3AD203B41FA5}">
                      <a16:colId xmlns:a16="http://schemas.microsoft.com/office/drawing/2014/main" val="3614459579"/>
                    </a:ext>
                  </a:extLst>
                </a:gridCol>
              </a:tblGrid>
              <a:tr h="562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Bacia</a:t>
                      </a:r>
                      <a:endParaRPr lang="pt-BR"/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Previsão de Produção (MMm3/dia)(*1)(*2)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2866891"/>
                  </a:ext>
                </a:extLst>
              </a:tr>
              <a:tr h="322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Parnaíba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49,64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1896600"/>
                  </a:ext>
                </a:extLst>
              </a:tr>
              <a:tr h="3988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Amazonas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77,59 </a:t>
                      </a:r>
                      <a:endParaRPr lang="pt-BR"/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0357812"/>
                  </a:ext>
                </a:extLst>
              </a:tr>
              <a:tr h="4841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Recôncavo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>
                          <a:effectLst/>
                        </a:rPr>
                        <a:t>               14,68 </a:t>
                      </a:r>
                      <a:endParaRPr lang="pt-BR"/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12665336"/>
                  </a:ext>
                </a:extLst>
              </a:tr>
              <a:tr h="4841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Parecis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96,19 </a:t>
                      </a:r>
                      <a:endParaRPr lang="pt-BR"/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9548565"/>
                  </a:ext>
                </a:extLst>
              </a:tr>
              <a:tr h="4841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São Francisco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62,05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1381460"/>
                  </a:ext>
                </a:extLst>
              </a:tr>
              <a:tr h="4841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Paraná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 62,85 </a:t>
                      </a:r>
                      <a:endParaRPr lang="pt-BR"/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1969205"/>
                  </a:ext>
                </a:extLst>
              </a:tr>
              <a:tr h="4841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Solimões 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u="none" strike="noStrike">
                          <a:effectLst/>
                        </a:rPr>
                        <a:t> 53,18 </a:t>
                      </a:r>
                      <a:endParaRPr lang="pt-BR"/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2898048"/>
                  </a:ext>
                </a:extLst>
              </a:tr>
              <a:tr h="3653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 Total  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effectLst/>
                        </a:rPr>
                        <a:t>  416,19 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22" marR="12622" marT="126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78241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F12F91E2-C09C-C213-E751-16FC37A7E2CD}"/>
              </a:ext>
            </a:extLst>
          </p:cNvPr>
          <p:cNvSpPr txBox="1"/>
          <p:nvPr/>
        </p:nvSpPr>
        <p:spPr>
          <a:xfrm>
            <a:off x="5912560" y="5651339"/>
            <a:ext cx="4945585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100" b="1" dirty="0">
                <a:latin typeface="Aptos"/>
              </a:rPr>
              <a:t>Fonte: MME (2025)</a:t>
            </a:r>
            <a:endParaRPr lang="pt-BR" dirty="0"/>
          </a:p>
          <a:p>
            <a:r>
              <a:rPr lang="pt-BR" sz="1050" dirty="0"/>
              <a:t>(*1) – Estimativa do MME para explotação de 50% do volume recuperável</a:t>
            </a:r>
            <a:endParaRPr lang="pt-BR" dirty="0"/>
          </a:p>
          <a:p>
            <a:r>
              <a:rPr lang="pt-BR" sz="1050" dirty="0"/>
              <a:t>(*2) – Potencial deve ser confirmado através da realização das atividades exploratórias </a:t>
            </a:r>
            <a:endParaRPr lang="pt-BR" sz="1050" dirty="0">
              <a:ea typeface="Calibri"/>
              <a:cs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856B84-8D8B-0531-7538-223A5513E24D}"/>
              </a:ext>
            </a:extLst>
          </p:cNvPr>
          <p:cNvSpPr txBox="1"/>
          <p:nvPr/>
        </p:nvSpPr>
        <p:spPr>
          <a:xfrm>
            <a:off x="9193277" y="1580768"/>
            <a:ext cx="2890120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/>
              <a:t>Importância para o País:</a:t>
            </a:r>
            <a:endParaRPr lang="pt-BR" b="1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Eliminação da importação de GN</a:t>
            </a:r>
            <a:endParaRPr lang="pt-BR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Redução dos custos da molécula</a:t>
            </a:r>
            <a:endParaRPr lang="pt-BR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Desenvolvimento de novas indústrias </a:t>
            </a:r>
            <a:endParaRPr lang="pt-BR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Mais investimentos no interior do país</a:t>
            </a:r>
            <a:endParaRPr lang="pt-BR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545EFB-BF13-9E4B-8082-4E881F0BFCB5}"/>
              </a:ext>
            </a:extLst>
          </p:cNvPr>
          <p:cNvSpPr txBox="1"/>
          <p:nvPr/>
        </p:nvSpPr>
        <p:spPr>
          <a:xfrm>
            <a:off x="108603" y="5767756"/>
            <a:ext cx="124792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 b="1" dirty="0">
                <a:latin typeface="Aptos"/>
              </a:rPr>
              <a:t>Fonte: EPE</a:t>
            </a:r>
          </a:p>
        </p:txBody>
      </p:sp>
    </p:spTree>
    <p:extLst>
      <p:ext uri="{BB962C8B-B14F-4D97-AF65-F5344CB8AC3E}">
        <p14:creationId xmlns:p14="http://schemas.microsoft.com/office/powerpoint/2010/main" val="246782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AA74A-96C3-8799-6602-6D162953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0F61488-357D-8631-C0F0-131AC44F5C79}"/>
              </a:ext>
            </a:extLst>
          </p:cNvPr>
          <p:cNvSpPr/>
          <p:nvPr/>
        </p:nvSpPr>
        <p:spPr>
          <a:xfrm>
            <a:off x="1" y="132390"/>
            <a:ext cx="667417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2B3CA9-BA83-881A-3A9A-1E469315EEBF}"/>
              </a:ext>
            </a:extLst>
          </p:cNvPr>
          <p:cNvSpPr txBox="1"/>
          <p:nvPr/>
        </p:nvSpPr>
        <p:spPr>
          <a:xfrm>
            <a:off x="-87047" y="136999"/>
            <a:ext cx="1219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Revolução do Não Convencional</a:t>
            </a:r>
            <a:endParaRPr lang="pt-BR" sz="28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93EB91-3F5B-98A7-59CF-BF9CBC2679FA}"/>
              </a:ext>
            </a:extLst>
          </p:cNvPr>
          <p:cNvSpPr txBox="1"/>
          <p:nvPr/>
        </p:nvSpPr>
        <p:spPr>
          <a:xfrm>
            <a:off x="164280" y="719831"/>
            <a:ext cx="11863439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Argentina:</a:t>
            </a:r>
            <a:endParaRPr lang="pt-BR" dirty="0"/>
          </a:p>
          <a:p>
            <a:pPr>
              <a:spcBef>
                <a:spcPts val="600"/>
              </a:spcBef>
            </a:pPr>
            <a:endParaRPr lang="pt-BR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pt-BR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pt-BR" b="1" u="sng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C86E89-D28E-C8AA-D1E1-3E4E249C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4" y="1134426"/>
            <a:ext cx="7263993" cy="559118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046269-4640-1C4B-F9E9-45EDF92200AC}"/>
              </a:ext>
            </a:extLst>
          </p:cNvPr>
          <p:cNvSpPr txBox="1"/>
          <p:nvPr/>
        </p:nvSpPr>
        <p:spPr>
          <a:xfrm>
            <a:off x="7864337" y="1490744"/>
            <a:ext cx="3903512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/>
              <a:t>A exploração de recursos não convencionais transformou a indústria de óleo e gás na Argentina, aumentando a segurança energética do país.</a:t>
            </a:r>
          </a:p>
          <a:p>
            <a:endParaRPr lang="pt-BR"/>
          </a:p>
          <a:p>
            <a:pPr marL="285750" indent="-285750">
              <a:buFontTx/>
              <a:buChar char="-"/>
            </a:pPr>
            <a:r>
              <a:rPr lang="pt-BR"/>
              <a:t>Brasil está tentando viabilizar a importação de GN não convencional da Argentina</a:t>
            </a:r>
          </a:p>
          <a:p>
            <a:endParaRPr lang="pt-BR"/>
          </a:p>
          <a:p>
            <a:pPr marL="285750" indent="-285750">
              <a:buFontTx/>
              <a:buChar char="-"/>
            </a:pPr>
            <a:r>
              <a:rPr lang="pt-BR"/>
              <a:t>Por que não explorar aqui?</a:t>
            </a:r>
          </a:p>
        </p:txBody>
      </p:sp>
    </p:spTree>
    <p:extLst>
      <p:ext uri="{BB962C8B-B14F-4D97-AF65-F5344CB8AC3E}">
        <p14:creationId xmlns:p14="http://schemas.microsoft.com/office/powerpoint/2010/main" val="221495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52DFA-2DBD-8960-0728-867A849BA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BBC4155-662A-1F1A-B6B7-860F81D56551}"/>
              </a:ext>
            </a:extLst>
          </p:cNvPr>
          <p:cNvSpPr/>
          <p:nvPr/>
        </p:nvSpPr>
        <p:spPr>
          <a:xfrm>
            <a:off x="1" y="132390"/>
            <a:ext cx="667417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4A65D7-4870-4563-F07A-B3ED62ECF65C}"/>
              </a:ext>
            </a:extLst>
          </p:cNvPr>
          <p:cNvSpPr txBox="1"/>
          <p:nvPr/>
        </p:nvSpPr>
        <p:spPr>
          <a:xfrm>
            <a:off x="-108214" y="136999"/>
            <a:ext cx="1219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Revolução do Não Convencional</a:t>
            </a:r>
            <a:endParaRPr lang="pt-BR" sz="28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D10B34-FA36-DDD5-55D6-585BA94CEA30}"/>
              </a:ext>
            </a:extLst>
          </p:cNvPr>
          <p:cNvSpPr txBox="1"/>
          <p:nvPr/>
        </p:nvSpPr>
        <p:spPr>
          <a:xfrm>
            <a:off x="111363" y="804498"/>
            <a:ext cx="11831689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Estados Unidos:</a:t>
            </a:r>
            <a:endParaRPr lang="pt-BR"/>
          </a:p>
          <a:p>
            <a:pPr>
              <a:spcBef>
                <a:spcPts val="600"/>
              </a:spcBef>
            </a:pPr>
            <a:endParaRPr lang="pt-BR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pt-BR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pt-BR" b="1" u="sng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B6A5F2-62BE-324B-92EA-F95D3E21ABBF}"/>
              </a:ext>
            </a:extLst>
          </p:cNvPr>
          <p:cNvSpPr txBox="1"/>
          <p:nvPr/>
        </p:nvSpPr>
        <p:spPr>
          <a:xfrm>
            <a:off x="7855605" y="509304"/>
            <a:ext cx="4071788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/>
              <a:t>Se tornou um grande produtor de petróleo e gás natura com os recursos não convencionais</a:t>
            </a:r>
          </a:p>
          <a:p>
            <a:endParaRPr lang="pt-BR"/>
          </a:p>
          <a:p>
            <a:pPr marL="285750" indent="-285750">
              <a:buFontTx/>
              <a:buChar char="-"/>
            </a:pPr>
            <a:r>
              <a:rPr lang="pt-BR"/>
              <a:t>Brasil importa GNL (Gás Natural Liquefeito) não convencional dos Estados Unidos</a:t>
            </a:r>
          </a:p>
          <a:p>
            <a:endParaRPr lang="pt-BR"/>
          </a:p>
          <a:p>
            <a:pPr marL="285750" indent="-285750">
              <a:buFontTx/>
              <a:buChar char="-"/>
            </a:pPr>
            <a:r>
              <a:rPr lang="pt-BR"/>
              <a:t>Por que não explorar aqui?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03232F-D79F-D9CC-61D6-66A96925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2" y="1355972"/>
            <a:ext cx="7596782" cy="39612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3B86088-FEA0-C0F4-E127-44A9DC4DE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45" y="3263998"/>
            <a:ext cx="4073103" cy="20458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31CDFF-F21D-7688-A755-0E39FC50F64B}"/>
              </a:ext>
            </a:extLst>
          </p:cNvPr>
          <p:cNvSpPr txBox="1"/>
          <p:nvPr/>
        </p:nvSpPr>
        <p:spPr>
          <a:xfrm>
            <a:off x="108602" y="5317235"/>
            <a:ext cx="125203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 b="1" dirty="0">
                <a:latin typeface="Aptos"/>
              </a:rPr>
              <a:t>Fonte: EIA</a:t>
            </a:r>
          </a:p>
        </p:txBody>
      </p:sp>
    </p:spTree>
    <p:extLst>
      <p:ext uri="{BB962C8B-B14F-4D97-AF65-F5344CB8AC3E}">
        <p14:creationId xmlns:p14="http://schemas.microsoft.com/office/powerpoint/2010/main" val="74983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7C74A-FF9D-879D-0DF8-E0B750FE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6309DE-32C9-0485-D637-FBA497423715}"/>
              </a:ext>
            </a:extLst>
          </p:cNvPr>
          <p:cNvSpPr/>
          <p:nvPr/>
        </p:nvSpPr>
        <p:spPr>
          <a:xfrm>
            <a:off x="1" y="132390"/>
            <a:ext cx="667417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82F37D-0172-EB7E-128B-521D23C41917}"/>
              </a:ext>
            </a:extLst>
          </p:cNvPr>
          <p:cNvSpPr txBox="1"/>
          <p:nvPr/>
        </p:nvSpPr>
        <p:spPr>
          <a:xfrm>
            <a:off x="-108214" y="73499"/>
            <a:ext cx="1219161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/>
                <a:cs typeface="Arial"/>
              </a:rPr>
              <a:t> Conclusão</a:t>
            </a:r>
            <a:endParaRPr lang="pt-BR" sz="28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060BD6-DB9C-7344-1C89-194FACEB4013}"/>
              </a:ext>
            </a:extLst>
          </p:cNvPr>
          <p:cNvSpPr txBox="1"/>
          <p:nvPr/>
        </p:nvSpPr>
        <p:spPr>
          <a:xfrm>
            <a:off x="164280" y="719831"/>
            <a:ext cx="11863439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Técnica consolidada no Brasil e no Mundo, com muitos avanços tecnológicos e em medidas de prevenção e mitigação dos principais aspectos e impactos ambientais.</a:t>
            </a:r>
            <a:endParaRPr lang="pt-PT" dirty="0"/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Arcabouço regulamentar de segurança ambiental e operacional aplicável no Brasil é robusto e adequado para a prevenção e mitigação dos principais riscos e aspectos e impactos ambientais.</a:t>
            </a: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a typeface="+mn-lt"/>
                <a:cs typeface="+mn-lt"/>
              </a:rPr>
              <a:t>Brasil tem muita experiência nos projetos </a:t>
            </a:r>
            <a:r>
              <a:rPr lang="pt-BR" b="1" i="1" dirty="0" err="1">
                <a:solidFill>
                  <a:srgbClr val="000000"/>
                </a:solidFill>
                <a:ea typeface="+mn-lt"/>
                <a:cs typeface="+mn-lt"/>
              </a:rPr>
              <a:t>onshore</a:t>
            </a:r>
            <a:r>
              <a:rPr lang="pt-BR" b="1" dirty="0">
                <a:solidFill>
                  <a:srgbClr val="000000"/>
                </a:solidFill>
                <a:ea typeface="+mn-lt"/>
                <a:cs typeface="+mn-lt"/>
              </a:rPr>
              <a:t>, que demandam a utilização de 150 mil m³ de água por dia para a injeção nos campos (recuperação avançada) e o descarte de 300 mil m³ por dia de água produzida DE FORMA CONTÍNUA. Experiência dos órgãos reguladores na gestão da água.</a:t>
            </a: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a typeface="+mn-lt"/>
                <a:cs typeface="+mn-lt"/>
              </a:rPr>
              <a:t>Os aspectos e impactos ambientais do fraturamento hidráulico não convencional são temporários, localizados e medidas mitigadoras e planos, projetos e programas ambientais são exigidos para controle.</a:t>
            </a:r>
            <a:endParaRPr lang="pt-B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 exploração de petróleo e gás natural no Brasil está alinhada à necessidade de segurança energética do país e aos Planos Clima de Mitigação e Adaptação.</a:t>
            </a:r>
            <a:endParaRPr lang="pt-B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ea typeface="Calibri"/>
                <a:cs typeface="Calibri"/>
              </a:rPr>
              <a:t>O Brasil e o mundo ainda vão necessitar de petróleo e gás natural por muito tempo.</a:t>
            </a: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Calibri"/>
                <a:ea typeface="Calibri"/>
                <a:cs typeface="Calibri"/>
              </a:rPr>
              <a:t>Oportunidade única do país eliminar a importação de gás natural, de fertilizantes nitrogenados e de produtos petroquímicos  e, com isso, desenvolver a industrialização do interior do país, arrecadação governamental e a geração de renda e empregos. </a:t>
            </a:r>
          </a:p>
          <a:p>
            <a:pPr>
              <a:spcBef>
                <a:spcPts val="600"/>
              </a:spcBef>
            </a:pPr>
            <a:endParaRPr lang="pt-BR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pt-BR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pt-BR" b="1" u="sng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1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mpo de terra&#10;&#10;O conteúdo gerado por IA pode estar incorreto.">
            <a:extLst>
              <a:ext uri="{FF2B5EF4-FFF2-40B4-BE49-F238E27FC236}">
                <a16:creationId xmlns:a16="http://schemas.microsoft.com/office/drawing/2014/main" id="{83263355-0179-0D4E-541D-DA1691C6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2" t="268" r="29302" b="47831"/>
          <a:stretch>
            <a:fillRect/>
          </a:stretch>
        </p:blipFill>
        <p:spPr>
          <a:xfrm>
            <a:off x="2151" y="-6782"/>
            <a:ext cx="12203832" cy="706525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73740" y="2520588"/>
            <a:ext cx="4750018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BR" sz="7200" b="1" dirty="0">
                <a:solidFill>
                  <a:prstClr val="white"/>
                </a:solidFill>
                <a:latin typeface="Arial Black"/>
                <a:cs typeface="Arial"/>
              </a:rPr>
              <a:t>Obrigado</a:t>
            </a:r>
            <a:endParaRPr lang="pt-BR" dirty="0">
              <a:ea typeface="+mn-e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24" y="6258417"/>
            <a:ext cx="2499032" cy="5589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06" y="-188537"/>
            <a:ext cx="2643118" cy="23064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083" y="-479646"/>
            <a:ext cx="2647991" cy="27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Uma imagem com texto, captura de ecrã, Saturação de cores, diagrama&#10;&#10;Os conteúdos gerados pela IA podem estar incorretos.">
            <a:extLst>
              <a:ext uri="{FF2B5EF4-FFF2-40B4-BE49-F238E27FC236}">
                <a16:creationId xmlns:a16="http://schemas.microsoft.com/office/drawing/2014/main" id="{E87A81BC-B464-DEE0-FEA8-C53056596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32" r="26044" b="10853"/>
          <a:stretch/>
        </p:blipFill>
        <p:spPr>
          <a:xfrm>
            <a:off x="3270656" y="1139521"/>
            <a:ext cx="807618" cy="508617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6FE701CD-FDB1-7F9F-02C5-40F591C94A6E}"/>
              </a:ext>
            </a:extLst>
          </p:cNvPr>
          <p:cNvSpPr txBox="1"/>
          <p:nvPr/>
        </p:nvSpPr>
        <p:spPr>
          <a:xfrm>
            <a:off x="5435136" y="4327416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>
                <a:solidFill>
                  <a:schemeClr val="bg1">
                    <a:lumMod val="95000"/>
                  </a:schemeClr>
                </a:solidFill>
              </a:rPr>
              <a:t>Fonte: Petrobras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5673DD-0D3F-E2A6-4F35-7C1FA8214079}"/>
              </a:ext>
            </a:extLst>
          </p:cNvPr>
          <p:cNvSpPr/>
          <p:nvPr/>
        </p:nvSpPr>
        <p:spPr>
          <a:xfrm>
            <a:off x="29305" y="217846"/>
            <a:ext cx="4666015" cy="538319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E76D2D-AA0C-62B9-BDBC-B23A587BD221}"/>
              </a:ext>
            </a:extLst>
          </p:cNvPr>
          <p:cNvSpPr txBox="1"/>
          <p:nvPr/>
        </p:nvSpPr>
        <p:spPr>
          <a:xfrm>
            <a:off x="35265" y="295198"/>
            <a:ext cx="117817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/>
                <a:ea typeface="Calibri"/>
                <a:cs typeface="Arial"/>
              </a:rPr>
              <a:t>TRANSIÇÃO ENERGÉTICA</a:t>
            </a:r>
            <a:r>
              <a:rPr lang="en-US" sz="2400" b="1" dirty="0">
                <a:solidFill>
                  <a:srgbClr val="9A0000"/>
                </a:solidFill>
                <a:latin typeface="Arial Black"/>
                <a:ea typeface="Calibri"/>
                <a:cs typeface="Arial"/>
              </a:rPr>
              <a:t>    JUSTA, INCLUSIVA E EQUILIBRADA</a:t>
            </a:r>
            <a:endParaRPr lang="pt-BR" sz="2400" dirty="0">
              <a:ea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3C9172-782A-A1F1-5B33-2FC26047E848}"/>
              </a:ext>
            </a:extLst>
          </p:cNvPr>
          <p:cNvSpPr txBox="1"/>
          <p:nvPr/>
        </p:nvSpPr>
        <p:spPr>
          <a:xfrm>
            <a:off x="7147494" y="752305"/>
            <a:ext cx="52238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/>
              <a:t>Premissas:</a:t>
            </a:r>
          </a:p>
          <a:p>
            <a:pPr marL="342900" indent="-342900">
              <a:buAutoNum type="arabicParenR"/>
            </a:pPr>
            <a:r>
              <a:rPr lang="pt-BR" dirty="0"/>
              <a:t>Setor de Usos da Terra e Florestas  negativos: Reflorestamento</a:t>
            </a:r>
            <a:endParaRPr lang="pt-BR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pt-BR" dirty="0">
                <a:ea typeface="Calibri"/>
                <a:cs typeface="Calibri"/>
              </a:rPr>
              <a:t>Setor de Energia Negativo: Iniciativas de descarbonização e sequestro de carbono (BECCS/CCS/CCUS)  </a:t>
            </a:r>
          </a:p>
          <a:p>
            <a:pPr marL="342900" indent="-342900">
              <a:buAutoNum type="arabicParenR"/>
            </a:pPr>
            <a:r>
              <a:rPr lang="pt-BR" dirty="0"/>
              <a:t>Redução das emissões no setor de transporte 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arenR"/>
            </a:pPr>
            <a:r>
              <a:rPr lang="pt-BR" dirty="0">
                <a:ea typeface="Calibri" panose="020F0502020204030204"/>
                <a:cs typeface="Calibri" panose="020F0502020204030204"/>
              </a:rPr>
              <a:t>Resíduos - Biogás/</a:t>
            </a:r>
            <a:r>
              <a:rPr lang="pt-BR" dirty="0" err="1">
                <a:ea typeface="Calibri"/>
                <a:cs typeface="Calibri"/>
              </a:rPr>
              <a:t>Biometano</a:t>
            </a:r>
            <a:endParaRPr lang="pt-BR" dirty="0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pt-BR" b="1" u="sng" dirty="0">
                <a:highlight>
                  <a:srgbClr val="FFFF00"/>
                </a:highlight>
                <a:ea typeface="Calibri"/>
                <a:cs typeface="Calibri"/>
              </a:rPr>
              <a:t>Produção de Petróleo permanece </a:t>
            </a:r>
          </a:p>
          <a:p>
            <a:pPr marL="342900" indent="-342900">
              <a:buAutoNum type="arabicParenR"/>
            </a:pPr>
            <a:endParaRPr lang="pt-BR">
              <a:ea typeface="Calibri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291B77-C3C3-05B0-CB45-E166FB207D7B}"/>
              </a:ext>
            </a:extLst>
          </p:cNvPr>
          <p:cNvSpPr txBox="1"/>
          <p:nvPr/>
        </p:nvSpPr>
        <p:spPr>
          <a:xfrm>
            <a:off x="1051393" y="754814"/>
            <a:ext cx="89258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latin typeface="Calibri"/>
                <a:ea typeface="Calibri"/>
                <a:cs typeface="Calibri"/>
              </a:rPr>
              <a:t>Desafios</a:t>
            </a:r>
            <a:r>
              <a:rPr lang="en-US" sz="2400" b="1">
                <a:latin typeface="Calibri"/>
                <a:ea typeface="Calibri"/>
                <a:cs typeface="Calibri"/>
              </a:rPr>
              <a:t> Net Zero </a:t>
            </a:r>
            <a:r>
              <a:rPr lang="en-US" sz="2400" b="1" err="1">
                <a:latin typeface="Calibri"/>
                <a:ea typeface="Calibri"/>
                <a:cs typeface="Calibri"/>
              </a:rPr>
              <a:t>Brasil</a:t>
            </a:r>
            <a:r>
              <a:rPr lang="pt-BR" sz="2400" b="1">
                <a:latin typeface="Calibri"/>
                <a:ea typeface="Calibri"/>
                <a:cs typeface="Calibri"/>
              </a:rPr>
              <a:t>​</a:t>
            </a:r>
            <a:endParaRPr lang="pt-BR" sz="2400">
              <a:ea typeface="Calibri"/>
              <a:cs typeface="Calibri"/>
            </a:endParaRPr>
          </a:p>
        </p:txBody>
      </p:sp>
      <p:pic>
        <p:nvPicPr>
          <p:cNvPr id="17" name="Imagem 16" descr="Uma imagem com texto, captura de ecrã, Saturação de cores, diagrama&#10;&#10;Os conteúdos gerados pela IA podem estar incorretos.">
            <a:extLst>
              <a:ext uri="{FF2B5EF4-FFF2-40B4-BE49-F238E27FC236}">
                <a16:creationId xmlns:a16="http://schemas.microsoft.com/office/drawing/2014/main" id="{49C37084-10F3-92BF-7481-3D6339C4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" r="79873" b="10659"/>
          <a:stretch/>
        </p:blipFill>
        <p:spPr>
          <a:xfrm>
            <a:off x="32916" y="1139520"/>
            <a:ext cx="2431782" cy="5097258"/>
          </a:xfrm>
          <a:prstGeom prst="rect">
            <a:avLst/>
          </a:prstGeom>
        </p:spPr>
      </p:pic>
      <p:pic>
        <p:nvPicPr>
          <p:cNvPr id="18" name="Imagem 17" descr="Uma imagem com texto, captura de ecrã, Saturação de cores, diagrama&#10;&#10;Os conteúdos gerados pela IA podem estar incorretos.">
            <a:extLst>
              <a:ext uri="{FF2B5EF4-FFF2-40B4-BE49-F238E27FC236}">
                <a16:creationId xmlns:a16="http://schemas.microsoft.com/office/drawing/2014/main" id="{1634C74C-78E1-4739-5EE5-4A7595B1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486" r="5254" b="11082"/>
          <a:stretch/>
        </p:blipFill>
        <p:spPr>
          <a:xfrm>
            <a:off x="4076830" y="1139520"/>
            <a:ext cx="1251044" cy="5073096"/>
          </a:xfrm>
          <a:prstGeom prst="rect">
            <a:avLst/>
          </a:prstGeom>
        </p:spPr>
      </p:pic>
      <p:pic>
        <p:nvPicPr>
          <p:cNvPr id="19" name="Imagem 18" descr="Uma imagem com texto, captura de ecrã, Saturação de cores, diagrama&#10;&#10;Os conteúdos gerados pela IA podem estar incorretos.">
            <a:extLst>
              <a:ext uri="{FF2B5EF4-FFF2-40B4-BE49-F238E27FC236}">
                <a16:creationId xmlns:a16="http://schemas.microsoft.com/office/drawing/2014/main" id="{692ED51C-8B62-D533-BC44-D2497542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32" r="26044" b="10853"/>
          <a:stretch/>
        </p:blipFill>
        <p:spPr>
          <a:xfrm>
            <a:off x="2464482" y="1139521"/>
            <a:ext cx="807618" cy="508617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4948289-42D6-E168-93C4-F9E7DDCD090E}"/>
              </a:ext>
            </a:extLst>
          </p:cNvPr>
          <p:cNvSpPr txBox="1"/>
          <p:nvPr/>
        </p:nvSpPr>
        <p:spPr>
          <a:xfrm>
            <a:off x="200570" y="2120346"/>
            <a:ext cx="1446694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1400" b="1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Energia</a:t>
            </a:r>
          </a:p>
          <a:p>
            <a:r>
              <a:rPr lang="pt-PT" sz="1400" b="1">
                <a:solidFill>
                  <a:schemeClr val="accent2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Resíduo</a:t>
            </a:r>
          </a:p>
          <a:p>
            <a:r>
              <a:rPr lang="pt-PT" sz="1400" b="1">
                <a:solidFill>
                  <a:schemeClr val="bg2">
                    <a:lumMod val="76000"/>
                  </a:schemeClr>
                </a:solidFill>
                <a:ea typeface="Calibri"/>
                <a:cs typeface="Calibri"/>
              </a:rPr>
              <a:t>Transporte</a:t>
            </a:r>
            <a:endParaRPr lang="pt-PT" b="1">
              <a:solidFill>
                <a:schemeClr val="bg2">
                  <a:lumMod val="76000"/>
                </a:schemeClr>
              </a:solidFill>
            </a:endParaRPr>
          </a:p>
          <a:p>
            <a:r>
              <a:rPr lang="pt-PT" sz="1400" b="1">
                <a:solidFill>
                  <a:srgbClr val="FF0000"/>
                </a:solidFill>
                <a:ea typeface="Calibri"/>
                <a:cs typeface="Calibri"/>
              </a:rPr>
              <a:t>Indústria</a:t>
            </a:r>
            <a:endParaRPr lang="pt-PT" b="1"/>
          </a:p>
          <a:p>
            <a:endParaRPr lang="pt-PT" sz="1400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pt-PT" sz="1400" b="1">
                <a:solidFill>
                  <a:srgbClr val="FFC000"/>
                </a:solidFill>
                <a:ea typeface="Calibri"/>
                <a:cs typeface="Calibri"/>
              </a:rPr>
              <a:t>Agropecuária</a:t>
            </a:r>
            <a:endParaRPr lang="pt-PT" b="1"/>
          </a:p>
          <a:p>
            <a:endParaRPr lang="pt-PT" sz="1400" b="1">
              <a:solidFill>
                <a:srgbClr val="FFC000"/>
              </a:solidFill>
              <a:ea typeface="Calibri"/>
              <a:cs typeface="Calibri"/>
            </a:endParaRPr>
          </a:p>
          <a:p>
            <a:endParaRPr lang="pt-PT" sz="1400" b="1">
              <a:solidFill>
                <a:srgbClr val="FFC000"/>
              </a:solidFill>
              <a:ea typeface="Calibri"/>
              <a:cs typeface="Calibri"/>
            </a:endParaRPr>
          </a:p>
          <a:p>
            <a:endParaRPr lang="pt-PT" sz="1400" b="1">
              <a:solidFill>
                <a:srgbClr val="FFC000"/>
              </a:solidFill>
              <a:ea typeface="Calibri"/>
              <a:cs typeface="Calibri"/>
            </a:endParaRPr>
          </a:p>
          <a:p>
            <a:r>
              <a:rPr lang="pt-PT" sz="1400" b="1">
                <a:solidFill>
                  <a:srgbClr val="92D050"/>
                </a:solidFill>
                <a:ea typeface="Calibri"/>
                <a:cs typeface="Calibri"/>
              </a:rPr>
              <a:t>LULUCF</a:t>
            </a:r>
            <a:endParaRPr lang="pt-PT" b="1">
              <a:ea typeface="Calibri"/>
              <a:cs typeface="Calibri"/>
            </a:endParaRPr>
          </a:p>
          <a:p>
            <a:endParaRPr lang="pt-PT" sz="1400" b="1">
              <a:solidFill>
                <a:srgbClr val="FFC000"/>
              </a:solidFill>
              <a:ea typeface="Calibri"/>
              <a:cs typeface="Calibri"/>
            </a:endParaRPr>
          </a:p>
          <a:p>
            <a:endParaRPr lang="pt-PT" sz="1400" b="1">
              <a:solidFill>
                <a:srgbClr val="FF0000"/>
              </a:solidFill>
              <a:ea typeface="Calibri"/>
              <a:cs typeface="Calibri"/>
            </a:endParaRPr>
          </a:p>
          <a:p>
            <a:endParaRPr lang="pt-PT" sz="1400" b="1">
              <a:solidFill>
                <a:schemeClr val="bg2">
                  <a:lumMod val="76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60041659-F0FD-7FDE-5E2C-395B6519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15" y="4184926"/>
            <a:ext cx="2422250" cy="13484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5353CB-AA01-ECE9-3FB9-866829E5B0FB}"/>
              </a:ext>
            </a:extLst>
          </p:cNvPr>
          <p:cNvSpPr txBox="1"/>
          <p:nvPr/>
        </p:nvSpPr>
        <p:spPr>
          <a:xfrm>
            <a:off x="684481" y="4543533"/>
            <a:ext cx="72907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1F7B47B-DFFF-2351-CC48-F42E90F8C8A9}"/>
              </a:ext>
            </a:extLst>
          </p:cNvPr>
          <p:cNvSpPr txBox="1"/>
          <p:nvPr/>
        </p:nvSpPr>
        <p:spPr>
          <a:xfrm>
            <a:off x="5212100" y="5530574"/>
            <a:ext cx="2743200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Implantação de Tecnologias de BECCS/CCS/CCUS a partir de 2025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DCBAB7D-7345-1BED-FD27-3A175C7BE9E1}"/>
              </a:ext>
            </a:extLst>
          </p:cNvPr>
          <p:cNvSpPr txBox="1"/>
          <p:nvPr/>
        </p:nvSpPr>
        <p:spPr>
          <a:xfrm>
            <a:off x="5212100" y="4757530"/>
            <a:ext cx="2743200" cy="523220"/>
          </a:xfrm>
          <a:prstGeom prst="rect">
            <a:avLst/>
          </a:prstGeom>
          <a:solidFill>
            <a:srgbClr val="9DC92D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Conversão do setor de grande emissor em sumidouro de carbono</a:t>
            </a:r>
          </a:p>
        </p:txBody>
      </p:sp>
      <p:cxnSp>
        <p:nvCxnSpPr>
          <p:cNvPr id="34" name="Conexão: Curva 33">
            <a:extLst>
              <a:ext uri="{FF2B5EF4-FFF2-40B4-BE49-F238E27FC236}">
                <a16:creationId xmlns:a16="http://schemas.microsoft.com/office/drawing/2014/main" id="{DD469605-F8AC-34F9-609E-11D6865E84B3}"/>
              </a:ext>
            </a:extLst>
          </p:cNvPr>
          <p:cNvCxnSpPr/>
          <p:nvPr/>
        </p:nvCxnSpPr>
        <p:spPr>
          <a:xfrm>
            <a:off x="2033787" y="2263912"/>
            <a:ext cx="2274956" cy="334617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Conexão: Curva 34">
            <a:extLst>
              <a:ext uri="{FF2B5EF4-FFF2-40B4-BE49-F238E27FC236}">
                <a16:creationId xmlns:a16="http://schemas.microsoft.com/office/drawing/2014/main" id="{6F249060-644E-F7B6-EC89-1E7917F95A94}"/>
              </a:ext>
            </a:extLst>
          </p:cNvPr>
          <p:cNvCxnSpPr>
            <a:cxnSpLocks/>
          </p:cNvCxnSpPr>
          <p:nvPr/>
        </p:nvCxnSpPr>
        <p:spPr>
          <a:xfrm>
            <a:off x="2000657" y="2551042"/>
            <a:ext cx="2308086" cy="1270000"/>
          </a:xfrm>
          <a:prstGeom prst="curvedConnector3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D676D3D-3E37-FDE2-A80F-BE1358546832}"/>
              </a:ext>
            </a:extLst>
          </p:cNvPr>
          <p:cNvSpPr txBox="1"/>
          <p:nvPr/>
        </p:nvSpPr>
        <p:spPr>
          <a:xfrm>
            <a:off x="5212100" y="3564835"/>
            <a:ext cx="27432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Redução da emissão no setor de transporte - Biocombustíveis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C07156A-7880-84BF-1518-6A0D51008FB5}"/>
              </a:ext>
            </a:extLst>
          </p:cNvPr>
          <p:cNvSpPr txBox="1"/>
          <p:nvPr/>
        </p:nvSpPr>
        <p:spPr>
          <a:xfrm>
            <a:off x="4063578" y="311205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Net Zero</a:t>
            </a:r>
            <a:endParaRPr lang="pt-PT"/>
          </a:p>
        </p:txBody>
      </p:sp>
      <p:pic>
        <p:nvPicPr>
          <p:cNvPr id="7" name="Imagem 6" descr="Uma imagem com texto, captura de ecrã, Tipo de letra, software&#10;&#10;Os conteúdos gerados por IA poderão estar incorretos.">
            <a:extLst>
              <a:ext uri="{FF2B5EF4-FFF2-40B4-BE49-F238E27FC236}">
                <a16:creationId xmlns:a16="http://schemas.microsoft.com/office/drawing/2014/main" id="{D8E9F1FB-B74A-54C4-02D7-10BC08498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69" y="3341875"/>
            <a:ext cx="3701303" cy="28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C6DD4E6-6BF8-D9B2-4B1A-30455D0DDAD7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FD92FF-CF0E-14C7-0F9D-75914512744E}"/>
              </a:ext>
            </a:extLst>
          </p:cNvPr>
          <p:cNvSpPr txBox="1"/>
          <p:nvPr/>
        </p:nvSpPr>
        <p:spPr>
          <a:xfrm>
            <a:off x="-108214" y="73499"/>
            <a:ext cx="1219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Importância da Exploração </a:t>
            </a:r>
            <a:r>
              <a:rPr lang="pt-BR" sz="28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dos Recursos Não Convencionais</a:t>
            </a:r>
            <a:endParaRPr lang="pt-BR" sz="2800" b="1">
              <a:solidFill>
                <a:srgbClr val="9A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368E03-6782-7E0C-FA23-3BE2606EDDF8}"/>
              </a:ext>
            </a:extLst>
          </p:cNvPr>
          <p:cNvSpPr txBox="1"/>
          <p:nvPr/>
        </p:nvSpPr>
        <p:spPr>
          <a:xfrm>
            <a:off x="389145" y="778721"/>
            <a:ext cx="92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 Bold"/>
                <a:cs typeface="Arial" panose="020B0604020202020204" pitchFamily="34" charset="0"/>
              </a:rPr>
              <a:t>Segurança Energética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0A03F79-0F93-BD98-D67F-6655E1A47174}"/>
              </a:ext>
            </a:extLst>
          </p:cNvPr>
          <p:cNvGrpSpPr/>
          <p:nvPr/>
        </p:nvGrpSpPr>
        <p:grpSpPr>
          <a:xfrm>
            <a:off x="-4" y="1549561"/>
            <a:ext cx="8967019" cy="3762004"/>
            <a:chOff x="0" y="1254236"/>
            <a:chExt cx="12716435" cy="434952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BCEC72F-F8BB-2E0A-32A6-50248B624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54236"/>
              <a:ext cx="12192000" cy="4349527"/>
            </a:xfrm>
            <a:prstGeom prst="rect">
              <a:avLst/>
            </a:prstGeom>
          </p:spPr>
        </p:pic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C9196423-0C2E-BD3B-5DFA-5544AE9EB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1011" y="3190513"/>
              <a:ext cx="0" cy="152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5B8AEFD-40E6-23C9-C6D8-DB765A74E949}"/>
                </a:ext>
              </a:extLst>
            </p:cNvPr>
            <p:cNvSpPr txBox="1"/>
            <p:nvPr/>
          </p:nvSpPr>
          <p:spPr>
            <a:xfrm>
              <a:off x="6584577" y="2047072"/>
              <a:ext cx="30659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>
                  <a:solidFill>
                    <a:srgbClr val="FF2A00"/>
                  </a:solidFill>
                </a:rPr>
                <a:t>Voltaremos a ser importadores de petróleo?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B49692B6-8794-68BF-0DC2-E8EFFC19DC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752" y="3521332"/>
              <a:ext cx="1132242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A184283-6702-CCC6-48D5-F3E27F7D215B}"/>
                </a:ext>
              </a:extLst>
            </p:cNvPr>
            <p:cNvSpPr txBox="1"/>
            <p:nvPr/>
          </p:nvSpPr>
          <p:spPr>
            <a:xfrm>
              <a:off x="9650506" y="3190513"/>
              <a:ext cx="3065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>
                  <a:solidFill>
                    <a:schemeClr val="bg2">
                      <a:lumMod val="50000"/>
                    </a:schemeClr>
                  </a:solidFill>
                </a:rPr>
                <a:t>Capacidade de refino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C4E675-0750-6354-74F3-E70EF0E68DCA}"/>
              </a:ext>
            </a:extLst>
          </p:cNvPr>
          <p:cNvSpPr txBox="1"/>
          <p:nvPr/>
        </p:nvSpPr>
        <p:spPr>
          <a:xfrm>
            <a:off x="8692497" y="1265834"/>
            <a:ext cx="3390901" cy="37856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0000"/>
              </a:lnSpc>
              <a:buFont typeface="Webdings" panose="05030102010509060703" pitchFamily="18" charset="2"/>
              <a:buChar char="4"/>
            </a:pPr>
            <a:r>
              <a:rPr lang="pt-BR" sz="2000" b="0" dirty="0">
                <a:ea typeface="Calibri"/>
              </a:rPr>
              <a:t>Necessidade de avançar nas novas fronteiras e </a:t>
            </a:r>
            <a:r>
              <a:rPr lang="pt-BR" sz="2000" b="1" u="sng" dirty="0">
                <a:ea typeface="Calibri"/>
              </a:rPr>
              <a:t>na exploração de recursos não convencionais</a:t>
            </a:r>
            <a:endParaRPr lang="pt-BR" sz="2000" b="1" u="sng" dirty="0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pt-BR" sz="2000" b="1" u="sng" dirty="0"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Webdings" panose="05030102010509060703" pitchFamily="18" charset="2"/>
              <a:buChar char="4"/>
            </a:pPr>
            <a:r>
              <a:rPr lang="pt-BR" sz="2000" b="1" dirty="0">
                <a:ea typeface="Calibri"/>
              </a:rPr>
              <a:t>Brasil é importador de gás natural</a:t>
            </a:r>
          </a:p>
          <a:p>
            <a:pPr marL="285750" indent="-285750">
              <a:lnSpc>
                <a:spcPct val="100000"/>
              </a:lnSpc>
              <a:buFont typeface="Webdings" panose="05030102010509060703" pitchFamily="18" charset="2"/>
              <a:buChar char="4"/>
            </a:pPr>
            <a:endParaRPr lang="pt-BR" sz="2000" b="1" dirty="0"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Webdings" panose="05030102010509060703" pitchFamily="18" charset="2"/>
              <a:buChar char="4"/>
            </a:pPr>
            <a:r>
              <a:rPr lang="pt-BR" sz="2000" b="1" dirty="0">
                <a:ea typeface="Calibri"/>
                <a:cs typeface="Calibri"/>
              </a:rPr>
              <a:t>Voltaremos a Importar petróleo?</a:t>
            </a:r>
          </a:p>
          <a:p>
            <a:pPr marL="285750" indent="-285750">
              <a:lnSpc>
                <a:spcPct val="100000"/>
              </a:lnSpc>
              <a:buFont typeface="Webdings" panose="05030102010509060703" pitchFamily="18" charset="2"/>
              <a:buChar char="4"/>
            </a:pPr>
            <a:endParaRPr lang="pt-BR" sz="2000" b="1" dirty="0"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Webdings" panose="05030102010509060703" pitchFamily="18" charset="2"/>
              <a:buChar char="4"/>
            </a:pPr>
            <a:r>
              <a:rPr lang="pt-BR" sz="2000" b="1" dirty="0">
                <a:ea typeface="Calibri"/>
                <a:cs typeface="Calibri"/>
              </a:rPr>
              <a:t>Perdas de R$ 3,8 trilhões</a:t>
            </a:r>
          </a:p>
        </p:txBody>
      </p:sp>
    </p:spTree>
    <p:extLst>
      <p:ext uri="{BB962C8B-B14F-4D97-AF65-F5344CB8AC3E}">
        <p14:creationId xmlns:p14="http://schemas.microsoft.com/office/powerpoint/2010/main" val="335015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49F7-931E-0D60-958E-970C1701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5CDA954-7CFD-462E-8B33-B1F1F0A1E937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FC9AED-C2B3-3B50-893D-C5879FCC4045}"/>
              </a:ext>
            </a:extLst>
          </p:cNvPr>
          <p:cNvSpPr txBox="1"/>
          <p:nvPr/>
        </p:nvSpPr>
        <p:spPr>
          <a:xfrm>
            <a:off x="-108214" y="73499"/>
            <a:ext cx="1219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Importância da Exploração </a:t>
            </a:r>
            <a:r>
              <a:rPr lang="pt-BR" sz="28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dos Recursos Não Convencionais</a:t>
            </a:r>
            <a:endParaRPr lang="pt-BR" sz="2800" b="1">
              <a:solidFill>
                <a:srgbClr val="9A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7E4252-2A82-E37A-29DD-DFAF91E567C7}"/>
              </a:ext>
            </a:extLst>
          </p:cNvPr>
          <p:cNvSpPr txBox="1"/>
          <p:nvPr/>
        </p:nvSpPr>
        <p:spPr>
          <a:xfrm>
            <a:off x="108602" y="778721"/>
            <a:ext cx="955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 Bold"/>
                <a:cs typeface="Arial" panose="020B0604020202020204" pitchFamily="34" charset="0"/>
              </a:rPr>
              <a:t>Segurança Energética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C98935-9A34-EADE-155F-F47C3D7E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7" y="13300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897F819-F1C1-C435-6DA7-9273F3BACE3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34341" y="5421584"/>
            <a:ext cx="80650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 Fonte: Boletim do Gás (MME) </a:t>
            </a:r>
            <a:endParaRPr lang="pt-BR" altLang="pt-BR" sz="1800" b="1" i="0" u="none" strike="noStrike" cap="none" normalizeH="0" baseline="0" dirty="0">
              <a:ln>
                <a:noFill/>
              </a:ln>
              <a:effectLst/>
              <a:latin typeface="Aptos"/>
              <a:cs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280A4F-44D6-ABFE-442A-CD6B75433EE7}"/>
              </a:ext>
            </a:extLst>
          </p:cNvPr>
          <p:cNvSpPr txBox="1"/>
          <p:nvPr/>
        </p:nvSpPr>
        <p:spPr>
          <a:xfrm>
            <a:off x="7799832" y="1969257"/>
            <a:ext cx="4283566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dirty="0">
                <a:latin typeface="Calibri"/>
                <a:ea typeface="Aptos" panose="020B0004020202020204" pitchFamily="34" charset="0"/>
                <a:cs typeface="Aptos" panose="020B0004020202020204" pitchFamily="34" charset="0"/>
              </a:rPr>
              <a:t>Gás</a:t>
            </a:r>
            <a:r>
              <a:rPr lang="pt-BR" sz="1600" dirty="0">
                <a:effectLst/>
                <a:latin typeface="Calibri"/>
                <a:ea typeface="Aptos" panose="020B0004020202020204" pitchFamily="34" charset="0"/>
                <a:cs typeface="Aptos" panose="020B0004020202020204" pitchFamily="34" charset="0"/>
              </a:rPr>
              <a:t> Natural Brasil - US$ 10,52/MMBTU</a:t>
            </a:r>
          </a:p>
          <a:p>
            <a:endParaRPr lang="pt-BR" sz="1600" dirty="0">
              <a:effectLst/>
              <a:latin typeface="Calibri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t-BR" sz="1600" dirty="0">
                <a:effectLst/>
                <a:latin typeface="Calibri"/>
                <a:ea typeface="Aptos" panose="020B0004020202020204" pitchFamily="34" charset="0"/>
                <a:cs typeface="Aptos" panose="020B0004020202020204" pitchFamily="34" charset="0"/>
              </a:rPr>
              <a:t>Gás Natural Henry Hub - US$3,01/MMBTU</a:t>
            </a:r>
          </a:p>
          <a:p>
            <a:endParaRPr lang="pt-BR" sz="1600" dirty="0">
              <a:latin typeface="Calibri"/>
              <a:ea typeface="Calibri"/>
              <a:cs typeface="Calibri"/>
            </a:endParaRPr>
          </a:p>
          <a:p>
            <a:endParaRPr lang="pt-BR" sz="16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latin typeface="Calibri"/>
                <a:ea typeface="Calibri"/>
                <a:cs typeface="Calibri"/>
              </a:rPr>
              <a:t>Brasil importa 80% dos fertilizantes nitrogenados</a:t>
            </a:r>
          </a:p>
          <a:p>
            <a:pPr marL="285750" indent="-285750">
              <a:buFont typeface="Arial"/>
              <a:buChar char="•"/>
            </a:pPr>
            <a:endParaRPr lang="pt-BR" sz="16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latin typeface="Calibri"/>
                <a:ea typeface="Calibri"/>
                <a:cs typeface="Calibri"/>
              </a:rPr>
              <a:t>Potencial para novas indústria no interior do país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AFE677D-0B90-CE14-9899-F5C124C656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126813"/>
              </p:ext>
            </p:extLst>
          </p:nvPr>
        </p:nvGraphicFramePr>
        <p:xfrm>
          <a:off x="217330" y="1330055"/>
          <a:ext cx="7646510" cy="409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52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9F8A8-52EB-BF4A-A2D7-FBF5E7FED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0D198FD-9875-4299-1108-02F451850F45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5E905B-0FCF-2A07-AA80-F6EC1E10B7AD}"/>
              </a:ext>
            </a:extLst>
          </p:cNvPr>
          <p:cNvSpPr txBox="1"/>
          <p:nvPr/>
        </p:nvSpPr>
        <p:spPr>
          <a:xfrm>
            <a:off x="116478" y="132114"/>
            <a:ext cx="5089382" cy="53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Pontos de Atenção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811372D-4446-7AD2-F27B-47E42DF48AF8}"/>
              </a:ext>
            </a:extLst>
          </p:cNvPr>
          <p:cNvSpPr txBox="1"/>
          <p:nvPr/>
        </p:nvSpPr>
        <p:spPr>
          <a:xfrm>
            <a:off x="108602" y="778721"/>
            <a:ext cx="11823203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arenR"/>
            </a:pPr>
            <a:r>
              <a:rPr lang="pt-BR" sz="2000" b="1" dirty="0">
                <a:latin typeface="Calibri"/>
                <a:ea typeface="Calibri"/>
                <a:cs typeface="Arial"/>
              </a:rPr>
              <a:t>Tecnologia Dominada: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Primeiro experimento - 1947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Processo comercial a partir de 1950.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Primeiro poço horizontal - década de 1930 e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Poços horizontais eram comuns no final dos anos 70.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>
              <a:latin typeface="Arial Bold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t-BR" sz="2000" b="1" dirty="0">
                <a:latin typeface="Calibri"/>
                <a:ea typeface="Calibri"/>
                <a:cs typeface="Arial"/>
              </a:rPr>
              <a:t>Desenvolvimento Tecnológico: </a:t>
            </a:r>
            <a:endParaRPr lang="pt-BR" sz="2000" b="1">
              <a:latin typeface="Calibri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Imagem 3" descr="Uma imagem com texto, captura de ecrã, diagrama, Tipo de letra&#10;&#10;Os conteúdos gerados por IA poderão estar incorretos.">
            <a:extLst>
              <a:ext uri="{FF2B5EF4-FFF2-40B4-BE49-F238E27FC236}">
                <a16:creationId xmlns:a16="http://schemas.microsoft.com/office/drawing/2014/main" id="{00F2D667-519A-D00F-97C0-6060DF974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668" y="2443966"/>
            <a:ext cx="7025858" cy="44195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B7297B6-555B-2F00-D175-B4597D64A375}"/>
              </a:ext>
            </a:extLst>
          </p:cNvPr>
          <p:cNvSpPr txBox="1"/>
          <p:nvPr/>
        </p:nvSpPr>
        <p:spPr>
          <a:xfrm>
            <a:off x="5185736" y="6599640"/>
            <a:ext cx="167440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100" b="1" dirty="0">
                <a:latin typeface="Aptos"/>
              </a:rPr>
              <a:t>Fonte: IBP</a:t>
            </a:r>
          </a:p>
        </p:txBody>
      </p:sp>
      <p:pic>
        <p:nvPicPr>
          <p:cNvPr id="6" name="Imagem 5" descr="Uma imagem com circuito, design&#10;&#10;Os conteúdos gerados por IA poderão estar incorretos.">
            <a:extLst>
              <a:ext uri="{FF2B5EF4-FFF2-40B4-BE49-F238E27FC236}">
                <a16:creationId xmlns:a16="http://schemas.microsoft.com/office/drawing/2014/main" id="{021B3C66-730E-AD1D-1C0E-1C8116A96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2" y="2805545"/>
            <a:ext cx="4912880" cy="1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8169A-3453-A43D-81E0-C234E5230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EE4D31A-6BEC-67CF-C65F-E52D1AA42DE9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05BA80-F1F3-6F8E-C029-3F91CADEF004}"/>
              </a:ext>
            </a:extLst>
          </p:cNvPr>
          <p:cNvSpPr txBox="1"/>
          <p:nvPr/>
        </p:nvSpPr>
        <p:spPr>
          <a:xfrm>
            <a:off x="108602" y="778721"/>
            <a:ext cx="11823203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latin typeface="Calibri"/>
                <a:ea typeface="Calibri"/>
                <a:cs typeface="Arial"/>
              </a:rPr>
              <a:t>3) Gestão de Riscos e Avaliação de Aspectos e Impactos Ambientais:</a:t>
            </a:r>
            <a:endParaRPr lang="pt-PT" sz="2000" b="1" dirty="0">
              <a:latin typeface="Calibri"/>
              <a:ea typeface="Calibri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000" b="1" u="sng" dirty="0">
                <a:highlight>
                  <a:srgbClr val="FFFF00"/>
                </a:highlight>
                <a:latin typeface="Calibri"/>
                <a:ea typeface="Calibri"/>
                <a:cs typeface="Arial"/>
              </a:rPr>
              <a:t>O atendimento ao arcabouço regulatório referente à segurança operacional e legislação ambiental</a:t>
            </a:r>
            <a:r>
              <a:rPr lang="pt-BR" sz="2000" dirty="0">
                <a:latin typeface="Calibri"/>
                <a:ea typeface="Calibri"/>
                <a:cs typeface="Arial"/>
              </a:rPr>
              <a:t> prevê a adoção de medidas de controle, de monitoramento, de mitigação, de prevenção e de respostas a emergência que minimizarão os riscos de ocorrência de incidentes e vão mitigar os principais aspectos e impactos ambientais.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000" dirty="0">
              <a:latin typeface="Calibri"/>
              <a:ea typeface="Calibri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Calibri"/>
                <a:ea typeface="Calibri"/>
                <a:cs typeface="Arial"/>
              </a:rPr>
              <a:t>Maioria dos aspectos e impactos ambientais são temporários, de impactos localizados e medidas mitigadoras e planos, projetos e programas ambientais serão disponibilizados para controle.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t-BR" sz="2000" dirty="0">
              <a:latin typeface="Calibri"/>
              <a:ea typeface="Calibri"/>
              <a:cs typeface="Arial"/>
            </a:endParaRPr>
          </a:p>
          <a:p>
            <a:r>
              <a:rPr lang="pt-BR" sz="2000" b="1" dirty="0">
                <a:latin typeface="Calibri"/>
                <a:ea typeface="Calibri"/>
                <a:cs typeface="Arial"/>
              </a:rPr>
              <a:t>4) Sismicidade:</a:t>
            </a:r>
          </a:p>
          <a:p>
            <a:pPr marL="742950" indent="-285750">
              <a:buFont typeface="Wingdings"/>
              <a:buChar char="q"/>
            </a:pPr>
            <a:r>
              <a:rPr lang="pt-BR" sz="2000" b="1" dirty="0">
                <a:latin typeface="Calibri"/>
                <a:ea typeface="+mn-lt"/>
                <a:cs typeface="Arial"/>
              </a:rPr>
              <a:t>Redução  pressões de bombeamento </a:t>
            </a:r>
            <a:r>
              <a:rPr lang="pt-BR" sz="2000" dirty="0">
                <a:latin typeface="Calibri"/>
                <a:ea typeface="+mn-lt"/>
                <a:cs typeface="Arial"/>
              </a:rPr>
              <a:t>- Fraturamento hidráulico em vários estágios. </a:t>
            </a:r>
            <a:endParaRPr lang="pt-BR" sz="2000">
              <a:latin typeface="Calibri"/>
              <a:ea typeface="Calibri"/>
              <a:cs typeface="Arial" panose="020B0604020202020204" pitchFamily="34" charset="0"/>
            </a:endParaRPr>
          </a:p>
          <a:p>
            <a:pPr marL="742950" indent="-285750">
              <a:buFont typeface="Wingdings"/>
              <a:buChar char="q"/>
            </a:pPr>
            <a:endParaRPr lang="pt-BR" sz="2000" b="1" dirty="0">
              <a:latin typeface="Calibri"/>
              <a:ea typeface="Calibri"/>
              <a:cs typeface="Arial"/>
            </a:endParaRPr>
          </a:p>
          <a:p>
            <a:pPr marL="742950" indent="-285750">
              <a:buFont typeface="Wingdings"/>
              <a:buChar char="q"/>
            </a:pPr>
            <a:r>
              <a:rPr lang="pt-BR" sz="2000" b="1" dirty="0">
                <a:latin typeface="Calibri"/>
                <a:ea typeface="Calibri"/>
                <a:cs typeface="Arial"/>
              </a:rPr>
              <a:t>Monitoramento em tempo real - </a:t>
            </a:r>
            <a:r>
              <a:rPr lang="pt-BR" sz="2000" b="1" dirty="0" err="1">
                <a:latin typeface="Calibri"/>
                <a:ea typeface="Calibri"/>
                <a:cs typeface="Arial"/>
              </a:rPr>
              <a:t>Induced</a:t>
            </a:r>
            <a:r>
              <a:rPr lang="pt-BR" sz="2000" b="1" dirty="0">
                <a:latin typeface="Calibri"/>
                <a:ea typeface="Calibri"/>
                <a:cs typeface="Arial"/>
              </a:rPr>
              <a:t> </a:t>
            </a:r>
            <a:r>
              <a:rPr lang="pt-BR" sz="2000" b="1" dirty="0" err="1">
                <a:latin typeface="Calibri"/>
                <a:ea typeface="Calibri"/>
                <a:cs typeface="Arial"/>
              </a:rPr>
              <a:t>Seismicity</a:t>
            </a:r>
            <a:r>
              <a:rPr lang="pt-BR" sz="2000" b="1" dirty="0">
                <a:latin typeface="Calibri"/>
                <a:ea typeface="Calibri"/>
                <a:cs typeface="Arial"/>
              </a:rPr>
              <a:t> (IS), ou Sismicidade Induzida</a:t>
            </a:r>
            <a:endParaRPr lang="pt-BR" sz="2000" b="1">
              <a:latin typeface="Calibri"/>
              <a:ea typeface="Calibri"/>
              <a:cs typeface="Arial" panose="020B0604020202020204" pitchFamily="34" charset="0"/>
            </a:endParaRPr>
          </a:p>
          <a:p>
            <a:pPr marL="1200150" lvl="1" indent="-285750">
              <a:buFont typeface="Wingdings"/>
              <a:buChar char="q"/>
            </a:pPr>
            <a:r>
              <a:rPr lang="pt-BR" sz="2000" dirty="0">
                <a:ea typeface="+mn-lt"/>
                <a:cs typeface="+mn-lt"/>
              </a:rPr>
              <a:t>Sensores instalados de forma dedicada ao redor da área de interesse </a:t>
            </a:r>
            <a:endParaRPr lang="pt-BR" sz="2000" dirty="0">
              <a:latin typeface="Calibri"/>
              <a:ea typeface="Calibri"/>
              <a:cs typeface="Arial"/>
            </a:endParaRPr>
          </a:p>
          <a:p>
            <a:pPr marL="1200150" lvl="1" indent="-285750">
              <a:buFont typeface="Wingdings"/>
              <a:buChar char="q"/>
            </a:pPr>
            <a:r>
              <a:rPr lang="pt-BR" sz="2000" err="1">
                <a:latin typeface="Calibri"/>
                <a:ea typeface="Calibri"/>
                <a:cs typeface="Arial"/>
              </a:rPr>
              <a:t>Traffic</a:t>
            </a:r>
            <a:r>
              <a:rPr lang="pt-BR" sz="2000" dirty="0">
                <a:latin typeface="Calibri"/>
                <a:ea typeface="Calibri"/>
                <a:cs typeface="Arial"/>
              </a:rPr>
              <a:t> Light System (TLS), ou Sistema de Semáforo</a:t>
            </a:r>
            <a:endParaRPr lang="pt-BR" sz="2000">
              <a:latin typeface="Calibri"/>
              <a:ea typeface="Calibri"/>
              <a:cs typeface="Arial" panose="020B0604020202020204" pitchFamily="34" charset="0"/>
            </a:endParaRPr>
          </a:p>
          <a:p>
            <a:pPr marL="1200150" lvl="1" indent="-285750">
              <a:buFont typeface="Wingdings"/>
              <a:buChar char="q"/>
            </a:pPr>
            <a:r>
              <a:rPr lang="pt-BR" sz="2000" dirty="0">
                <a:latin typeface="Calibri"/>
                <a:ea typeface="Calibri"/>
                <a:cs typeface="Arial"/>
              </a:rPr>
              <a:t>Diques e Barragens - Monitorados com acelerômetros </a:t>
            </a:r>
            <a:endParaRPr lang="pt-BR" sz="2000">
              <a:latin typeface="Calibri"/>
              <a:ea typeface="Calibri"/>
              <a:cs typeface="Arial" panose="020B0604020202020204" pitchFamily="34" charset="0"/>
            </a:endParaRPr>
          </a:p>
          <a:p>
            <a:pPr marL="742950" lvl="1" indent="-285750">
              <a:buFont typeface="Wingdings"/>
              <a:buChar char="q"/>
            </a:pPr>
            <a:endParaRPr lang="pt-BR" b="1">
              <a:latin typeface="Arial Bold"/>
              <a:cs typeface="Arial" panose="020B0604020202020204" pitchFamily="34" charset="0"/>
            </a:endParaRPr>
          </a:p>
          <a:p>
            <a:endParaRPr lang="pt-BR" b="1">
              <a:latin typeface="Arial Bold"/>
              <a:cs typeface="Arial" panose="020B0604020202020204" pitchFamily="34" charset="0"/>
            </a:endParaRPr>
          </a:p>
          <a:p>
            <a:pPr lvl="1"/>
            <a:endParaRPr lang="pt-BR"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A71B34-B0FC-42DA-AB79-F2903E147082}"/>
              </a:ext>
            </a:extLst>
          </p:cNvPr>
          <p:cNvSpPr txBox="1"/>
          <p:nvPr/>
        </p:nvSpPr>
        <p:spPr>
          <a:xfrm>
            <a:off x="116478" y="132114"/>
            <a:ext cx="5089382" cy="53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Pontos de Atenção </a:t>
            </a:r>
          </a:p>
        </p:txBody>
      </p:sp>
    </p:spTree>
    <p:extLst>
      <p:ext uri="{BB962C8B-B14F-4D97-AF65-F5344CB8AC3E}">
        <p14:creationId xmlns:p14="http://schemas.microsoft.com/office/powerpoint/2010/main" val="320304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0388C-CD6B-619B-B764-F52B387E2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rawing">
            <a:extLst>
              <a:ext uri="{FF2B5EF4-FFF2-40B4-BE49-F238E27FC236}">
                <a16:creationId xmlns:a16="http://schemas.microsoft.com/office/drawing/2014/main" id="{16ECDD28-5AA9-CE30-8C5B-2ED09418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3" b="3807"/>
          <a:stretch>
            <a:fillRect/>
          </a:stretch>
        </p:blipFill>
        <p:spPr>
          <a:xfrm>
            <a:off x="6244430" y="1521600"/>
            <a:ext cx="5908723" cy="409376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78E78BE-0020-D867-54CB-553153DAB7C8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F89CEA-AD5A-50C5-AD83-6971CC3A2F38}"/>
              </a:ext>
            </a:extLst>
          </p:cNvPr>
          <p:cNvSpPr txBox="1"/>
          <p:nvPr/>
        </p:nvSpPr>
        <p:spPr>
          <a:xfrm>
            <a:off x="-2693" y="672888"/>
            <a:ext cx="7894443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latin typeface="Calibri"/>
                <a:ea typeface="Calibri"/>
                <a:cs typeface="Arial"/>
              </a:rPr>
              <a:t>5) Proteção de Aquíferos:</a:t>
            </a:r>
            <a:endParaRPr lang="pt-PT" sz="2000">
              <a:latin typeface="Calibri"/>
              <a:ea typeface="Calibri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b="1" dirty="0">
                <a:latin typeface="Calibri"/>
                <a:ea typeface="Calibri"/>
                <a:cs typeface="Arial"/>
              </a:rPr>
              <a:t>Principais mecanismos de falhas:</a:t>
            </a:r>
          </a:p>
          <a:p>
            <a:pPr marL="1257300" lvl="2" indent="-342900">
              <a:buFont typeface="+mj-lt"/>
              <a:buAutoNum type="arabicParenR"/>
            </a:pPr>
            <a:r>
              <a:rPr lang="pt-BR" dirty="0">
                <a:latin typeface="Calibri"/>
                <a:ea typeface="Calibri"/>
                <a:cs typeface="Arial"/>
              </a:rPr>
              <a:t>Falha na cimentação do revestimento superficial: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Trata-se de um mecanismo de falha que não é exclusivo do fraturamento hidráulico não convencional.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pt-BR" b="1" dirty="0">
                <a:latin typeface="Calibri"/>
                <a:ea typeface="Calibri"/>
                <a:cs typeface="Arial"/>
              </a:rPr>
              <a:t>Medidas de Controle</a:t>
            </a:r>
            <a:r>
              <a:rPr lang="pt-BR" dirty="0">
                <a:latin typeface="Calibri"/>
                <a:ea typeface="Calibri"/>
                <a:cs typeface="Arial"/>
              </a:rPr>
              <a:t>: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Cimentação integral do revestimento de </a:t>
            </a:r>
          </a:p>
          <a:p>
            <a:pPr lvl="4"/>
            <a:r>
              <a:rPr lang="pt-BR" dirty="0">
                <a:latin typeface="Calibri"/>
                <a:ea typeface="Calibri"/>
                <a:cs typeface="Arial"/>
              </a:rPr>
              <a:t>      superfície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Avaliação dos parâmetros de processo da </a:t>
            </a:r>
          </a:p>
          <a:p>
            <a:pPr lvl="4"/>
            <a:r>
              <a:rPr lang="pt-BR" dirty="0">
                <a:latin typeface="Calibri"/>
                <a:ea typeface="Calibri"/>
                <a:cs typeface="Arial"/>
              </a:rPr>
              <a:t>     operação de cimentação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Avaliação por perfilagem da qualidade da </a:t>
            </a:r>
          </a:p>
          <a:p>
            <a:pPr lvl="4"/>
            <a:r>
              <a:rPr lang="pt-BR" dirty="0">
                <a:latin typeface="Calibri"/>
                <a:ea typeface="Calibri"/>
                <a:cs typeface="Arial"/>
              </a:rPr>
              <a:t>     cimentação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 err="1">
                <a:latin typeface="Calibri"/>
                <a:ea typeface="Calibri"/>
                <a:cs typeface="Arial"/>
              </a:rPr>
              <a:t>Recimentação</a:t>
            </a:r>
            <a:r>
              <a:rPr lang="pt-BR" dirty="0">
                <a:latin typeface="Calibri"/>
                <a:ea typeface="Calibri"/>
                <a:cs typeface="Arial"/>
              </a:rPr>
              <a:t> em caso de falhas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A cimentação pode ser considerada uma </a:t>
            </a:r>
          </a:p>
          <a:p>
            <a:pPr lvl="4"/>
            <a:r>
              <a:rPr lang="pt-BR" dirty="0">
                <a:latin typeface="Calibri"/>
                <a:ea typeface="Calibri"/>
                <a:cs typeface="Arial"/>
              </a:rPr>
              <a:t>     barreira terciária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pt-BR" b="1" dirty="0">
                <a:latin typeface="Calibri"/>
                <a:ea typeface="Calibri"/>
                <a:cs typeface="Arial"/>
              </a:rPr>
              <a:t>Monitoramento</a:t>
            </a:r>
            <a:r>
              <a:rPr lang="pt-BR" dirty="0">
                <a:latin typeface="Calibri"/>
                <a:ea typeface="Calibri"/>
                <a:cs typeface="Arial"/>
              </a:rPr>
              <a:t>: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Controle da pressão do anular da coluna de</a:t>
            </a:r>
          </a:p>
          <a:p>
            <a:pPr lvl="5"/>
            <a:r>
              <a:rPr lang="pt-BR" dirty="0">
                <a:latin typeface="Calibri"/>
                <a:ea typeface="Calibri"/>
                <a:cs typeface="Arial"/>
              </a:rPr>
              <a:t> produção</a:t>
            </a:r>
          </a:p>
          <a:p>
            <a:pPr marL="2114550" lvl="4" indent="-285750">
              <a:buFont typeface="Wingdings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Programa de Monitoramento da Qualidade dos Aquíferos </a:t>
            </a:r>
            <a:endParaRPr lang="pt-BR" dirty="0">
              <a:latin typeface="Calibri"/>
              <a:ea typeface="Calibri"/>
              <a:cs typeface="Arial" panose="020B0604020202020204" pitchFamily="34" charset="0"/>
            </a:endParaRPr>
          </a:p>
          <a:p>
            <a:pPr lvl="3"/>
            <a:endParaRPr lang="pt-BR">
              <a:latin typeface="Arial Bold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A07A45-3ABF-42C9-24E2-363BDC3DBE6C}"/>
              </a:ext>
            </a:extLst>
          </p:cNvPr>
          <p:cNvSpPr txBox="1"/>
          <p:nvPr/>
        </p:nvSpPr>
        <p:spPr>
          <a:xfrm>
            <a:off x="7896229" y="5527432"/>
            <a:ext cx="41871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 b="1">
                <a:latin typeface="Aptos"/>
              </a:rPr>
              <a:t>Fonte(adaptado):https://standard.no/globalassets/fagomradersektorer/petroleum/reports/sintef-report_2024-00065_ccs-well-design-requirements_rev_5_</a:t>
            </a:r>
          </a:p>
          <a:p>
            <a:r>
              <a:rPr lang="pt-BR" sz="1100" b="1" dirty="0">
                <a:latin typeface="Aptos"/>
              </a:rPr>
              <a:t>final_report.pdf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D623EA-26D1-EFBB-2934-34E9C1A77AFB}"/>
              </a:ext>
            </a:extLst>
          </p:cNvPr>
          <p:cNvSpPr txBox="1"/>
          <p:nvPr/>
        </p:nvSpPr>
        <p:spPr>
          <a:xfrm>
            <a:off x="116478" y="132114"/>
            <a:ext cx="5089382" cy="53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Pontos de Atenção </a:t>
            </a:r>
          </a:p>
        </p:txBody>
      </p:sp>
    </p:spTree>
    <p:extLst>
      <p:ext uri="{BB962C8B-B14F-4D97-AF65-F5344CB8AC3E}">
        <p14:creationId xmlns:p14="http://schemas.microsoft.com/office/powerpoint/2010/main" val="399652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8DC2-B288-DF44-A4F4-1272EA140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1DACDB3-CA91-D743-8230-16580E901672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F9D815-EDBA-C466-EB29-ABAF4D2D4F01}"/>
              </a:ext>
            </a:extLst>
          </p:cNvPr>
          <p:cNvSpPr txBox="1"/>
          <p:nvPr/>
        </p:nvSpPr>
        <p:spPr>
          <a:xfrm>
            <a:off x="2769" y="736388"/>
            <a:ext cx="8743453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latin typeface="Calibri"/>
                <a:ea typeface="Calibri"/>
                <a:cs typeface="Arial"/>
              </a:rPr>
              <a:t>5) Proteção de Aquíferos:</a:t>
            </a:r>
            <a:endParaRPr lang="pt-PT" sz="2000" dirty="0">
              <a:latin typeface="Calibri"/>
              <a:ea typeface="Calibri"/>
              <a:cs typeface="Arial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b="1" dirty="0">
                <a:latin typeface="Calibri"/>
                <a:ea typeface="Calibri"/>
                <a:cs typeface="Arial"/>
              </a:rPr>
              <a:t>Principais mecanismos de falhas:</a:t>
            </a:r>
          </a:p>
          <a:p>
            <a:pPr lvl="2"/>
            <a:r>
              <a:rPr lang="pt-BR" dirty="0">
                <a:latin typeface="Calibri"/>
                <a:ea typeface="Calibri"/>
                <a:cs typeface="Arial"/>
              </a:rPr>
              <a:t>2) </a:t>
            </a:r>
            <a:r>
              <a:rPr lang="pt-BR" b="1" dirty="0">
                <a:latin typeface="Calibri"/>
                <a:ea typeface="Calibri"/>
                <a:cs typeface="Arial"/>
              </a:rPr>
              <a:t>Fratura além da formação de interesse: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Trata-se de um mecanismo de falha relacionada a falta de controle do fraturamento hidráulico.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pt-BR" b="1" dirty="0">
                <a:latin typeface="Calibri"/>
                <a:ea typeface="Calibri"/>
                <a:cs typeface="Arial"/>
              </a:rPr>
              <a:t>Medidas preventivas: 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Modelagem da propagação das fraturas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pt-BR" b="1" dirty="0">
                <a:latin typeface="Calibri"/>
                <a:ea typeface="Calibri"/>
                <a:cs typeface="Arial"/>
              </a:rPr>
              <a:t>Medidas de Controle: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Cimentação integral do revestimento de produção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Avaliação dos parâmetros de processo da </a:t>
            </a:r>
          </a:p>
          <a:p>
            <a:pPr lvl="4"/>
            <a:r>
              <a:rPr lang="pt-BR" dirty="0">
                <a:latin typeface="Calibri"/>
                <a:ea typeface="Calibri"/>
                <a:cs typeface="Arial"/>
              </a:rPr>
              <a:t>      operação de cimentação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Avaliação por perfilagem da qualidade da </a:t>
            </a:r>
          </a:p>
          <a:p>
            <a:pPr lvl="4"/>
            <a:r>
              <a:rPr lang="pt-BR" dirty="0">
                <a:latin typeface="Calibri"/>
                <a:ea typeface="Calibri"/>
                <a:cs typeface="Arial"/>
              </a:rPr>
              <a:t>      cimentação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 err="1">
                <a:latin typeface="Calibri"/>
                <a:ea typeface="Calibri"/>
                <a:cs typeface="Arial"/>
              </a:rPr>
              <a:t>Recimentação</a:t>
            </a:r>
            <a:r>
              <a:rPr lang="pt-BR" dirty="0">
                <a:latin typeface="Calibri"/>
                <a:ea typeface="Calibri"/>
                <a:cs typeface="Arial"/>
              </a:rPr>
              <a:t> em caso de falhas.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Realização de fraturamento em estágios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Avaliação dos parâmetros de processo  de injeção</a:t>
            </a:r>
          </a:p>
          <a:p>
            <a:pPr marL="1714500" lvl="3" indent="-342900">
              <a:buFont typeface="Wingdings" panose="05000000000000000000" pitchFamily="2" charset="2"/>
              <a:buChar char="q"/>
            </a:pPr>
            <a:r>
              <a:rPr lang="pt-BR" b="1" dirty="0">
                <a:latin typeface="Calibri"/>
                <a:ea typeface="Calibri"/>
                <a:cs typeface="Arial"/>
              </a:rPr>
              <a:t>Monitoramento: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dirty="0">
                <a:latin typeface="Calibri"/>
                <a:ea typeface="Calibri"/>
                <a:cs typeface="Arial"/>
              </a:rPr>
              <a:t>Microssísmica.</a:t>
            </a:r>
          </a:p>
          <a:p>
            <a:pPr marL="2171700" lvl="4" indent="-342900">
              <a:buFont typeface="Wingdings" panose="05000000000000000000" pitchFamily="2" charset="2"/>
              <a:buChar char="q"/>
            </a:pPr>
            <a:r>
              <a:rPr lang="pt-BR" b="1" dirty="0">
                <a:ea typeface="+mn-lt"/>
                <a:cs typeface="+mn-lt"/>
              </a:rPr>
              <a:t>Programa de Monitoramento da Qualidade dos Aquíferos </a:t>
            </a:r>
            <a:endParaRPr lang="pt-BR" b="1" dirty="0">
              <a:latin typeface="Calibri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330686-B817-4C1A-6E58-D261D730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08" y="2092229"/>
            <a:ext cx="4794490" cy="3279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6E6733-A540-7FDA-1AB9-6C7C10EBEF09}"/>
              </a:ext>
            </a:extLst>
          </p:cNvPr>
          <p:cNvSpPr txBox="1"/>
          <p:nvPr/>
        </p:nvSpPr>
        <p:spPr>
          <a:xfrm>
            <a:off x="8227361" y="5446501"/>
            <a:ext cx="3964669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 b="1" dirty="0">
                <a:latin typeface="Aptos"/>
              </a:rPr>
              <a:t>Fonte: https://egyptoil-gas.com/features/unconventional-assets-the-global-resource-potential-and-challenges-for-egypt/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903841-9F64-1640-B9DE-A5C6E975FBC9}"/>
              </a:ext>
            </a:extLst>
          </p:cNvPr>
          <p:cNvSpPr txBox="1"/>
          <p:nvPr/>
        </p:nvSpPr>
        <p:spPr>
          <a:xfrm>
            <a:off x="116478" y="132114"/>
            <a:ext cx="5089382" cy="53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Pontos de Atenção </a:t>
            </a:r>
          </a:p>
        </p:txBody>
      </p:sp>
    </p:spTree>
    <p:extLst>
      <p:ext uri="{BB962C8B-B14F-4D97-AF65-F5344CB8AC3E}">
        <p14:creationId xmlns:p14="http://schemas.microsoft.com/office/powerpoint/2010/main" val="51201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BA71F-D881-1BD7-D78B-D38BCC72C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0794E7-C49D-4E69-44FE-016A6DA5E0F9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C5F5BC-8F71-96F5-399E-DCA89C2A07DC}"/>
              </a:ext>
            </a:extLst>
          </p:cNvPr>
          <p:cNvSpPr txBox="1"/>
          <p:nvPr/>
        </p:nvSpPr>
        <p:spPr>
          <a:xfrm>
            <a:off x="-108214" y="73499"/>
            <a:ext cx="1219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Importância da Exploração </a:t>
            </a:r>
            <a:r>
              <a:rPr lang="pt-BR" sz="28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dos Recursos Não Convencionais</a:t>
            </a:r>
            <a:endParaRPr lang="pt-BR" sz="2800" b="1">
              <a:solidFill>
                <a:srgbClr val="9A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CCCEEC-89F7-43E8-BCDF-2A73B3AAC6E5}"/>
              </a:ext>
            </a:extLst>
          </p:cNvPr>
          <p:cNvSpPr txBox="1"/>
          <p:nvPr/>
        </p:nvSpPr>
        <p:spPr>
          <a:xfrm>
            <a:off x="108602" y="778721"/>
            <a:ext cx="117183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latin typeface="Calibri"/>
                <a:ea typeface="Calibri"/>
                <a:cs typeface="Arial"/>
              </a:rPr>
              <a:t>Segurança Energética</a:t>
            </a:r>
          </a:p>
          <a:p>
            <a:endParaRPr lang="pt-BR" sz="1050" dirty="0">
              <a:latin typeface="Calibri"/>
              <a:ea typeface="Calibri"/>
              <a:cs typeface="Arial"/>
            </a:endParaRPr>
          </a:p>
          <a:p>
            <a:pPr>
              <a:buFont typeface="Arial" panose="020B0604020202020204" pitchFamily="34" charset="0"/>
            </a:pPr>
            <a:r>
              <a:rPr lang="pt-BR" sz="2000" dirty="0">
                <a:latin typeface="Calibri"/>
                <a:ea typeface="Calibri"/>
                <a:cs typeface="Arial"/>
              </a:rPr>
              <a:t>A EIA posiciona o Brasil como o 10º país com recursos de gás de folhelho no mundo, com 6,9 trilhões de m³ de gás natural:</a:t>
            </a:r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CF5C986-63E5-8C0D-0EB6-A0AB4F586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09802"/>
              </p:ext>
            </p:extLst>
          </p:nvPr>
        </p:nvGraphicFramePr>
        <p:xfrm>
          <a:off x="3940392" y="2049386"/>
          <a:ext cx="7293666" cy="363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D2758CF-1D32-DB99-000E-B6D9D42BF4BD}"/>
              </a:ext>
            </a:extLst>
          </p:cNvPr>
          <p:cNvSpPr txBox="1"/>
          <p:nvPr/>
        </p:nvSpPr>
        <p:spPr>
          <a:xfrm>
            <a:off x="106497" y="4999531"/>
            <a:ext cx="350896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 b="1" dirty="0" err="1">
                <a:latin typeface="Aptos"/>
              </a:rPr>
              <a:t>Fonte:https</a:t>
            </a:r>
            <a:r>
              <a:rPr lang="pt-BR" sz="1100" b="1" dirty="0">
                <a:latin typeface="Aptos"/>
              </a:rPr>
              <a:t>://www.eia.gov/todayinenergy/detail.php?id=14431 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82F01E7-797E-652E-FAB5-DE454D54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" y="2089578"/>
            <a:ext cx="3506857" cy="28999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739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3A281C05243B48812CA7DE8887D6A3" ma:contentTypeVersion="15" ma:contentTypeDescription="Crie um novo documento." ma:contentTypeScope="" ma:versionID="fd4c665585392019c188aec5179ba15a">
  <xsd:schema xmlns:xsd="http://www.w3.org/2001/XMLSchema" xmlns:xs="http://www.w3.org/2001/XMLSchema" xmlns:p="http://schemas.microsoft.com/office/2006/metadata/properties" xmlns:ns2="811f1ca8-ff21-4595-b5e7-20dd7c599179" xmlns:ns3="9ccfd685-1134-4a70-bfb2-841801591e7d" targetNamespace="http://schemas.microsoft.com/office/2006/metadata/properties" ma:root="true" ma:fieldsID="be532993e4a967d5180c2c4f691368e4" ns2:_="" ns3:_="">
    <xsd:import namespace="811f1ca8-ff21-4595-b5e7-20dd7c599179"/>
    <xsd:import namespace="9ccfd685-1134-4a70-bfb2-841801591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f1ca8-ff21-4595-b5e7-20dd7c599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5ff79a-73c5-41bb-9549-77db09702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fd685-1134-4a70-bfb2-841801591e7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Coluna Global de Taxonomia" ma:hidden="true" ma:list="{74baff81-ec26-421e-a322-6d5c87935b54}" ma:internalName="TaxCatchAll" ma:showField="CatchAllData" ma:web="9ccfd685-1134-4a70-bfb2-841801591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1f1ca8-ff21-4595-b5e7-20dd7c599179">
      <Terms xmlns="http://schemas.microsoft.com/office/infopath/2007/PartnerControls"/>
    </lcf76f155ced4ddcb4097134ff3c332f>
    <TaxCatchAll xmlns="9ccfd685-1134-4a70-bfb2-841801591e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B01007-8513-4810-A281-6D62F4B3130F}"/>
</file>

<file path=customXml/itemProps2.xml><?xml version="1.0" encoding="utf-8"?>
<ds:datastoreItem xmlns:ds="http://schemas.openxmlformats.org/officeDocument/2006/customXml" ds:itemID="{3305806F-9584-4DB0-8690-8DF9A8E41F3B}">
  <ds:schemaRefs>
    <ds:schemaRef ds:uri="764fafd8-35f0-4c46-a141-5e41a289f497"/>
    <ds:schemaRef ds:uri="f3eff3b1-fce1-434c-880b-27209c4dd8c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CE54B5-69A1-4EBB-8642-3366958621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1188</Words>
  <Application>Microsoft Office PowerPoint</Application>
  <PresentationFormat>Widescreen</PresentationFormat>
  <Paragraphs>179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Aptos</vt:lpstr>
      <vt:lpstr>Aptos Narrow</vt:lpstr>
      <vt:lpstr>Arial</vt:lpstr>
      <vt:lpstr>Arial Black</vt:lpstr>
      <vt:lpstr>Arial Bold</vt:lpstr>
      <vt:lpstr>Calibri</vt:lpstr>
      <vt:lpstr>Calibri Light</vt:lpstr>
      <vt:lpstr>Webdings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Agenor Onofre Cabral</dc:creator>
  <cp:lastModifiedBy>Ana Virginia Machado Iglesias</cp:lastModifiedBy>
  <cp:revision>296</cp:revision>
  <dcterms:modified xsi:type="dcterms:W3CDTF">2025-12-09T15:20:03Z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0x010100333A281C05243B48812CA7DE8887D6A3</vt:lpwstr>
  </property>
  <property fmtid="{D5CDD505-2E9C-101B-9397-08002B2CF9AE}" pid="3" name="MediaServiceImageTags">
    <vt:lpwstr/>
  </property>
</Properties>
</file>